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13"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59" d="100"/>
          <a:sy n="59" d="100"/>
        </p:scale>
        <p:origin x="108" y="11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5667999A-50E2-4E9C-BDF6-B2E1E92238F1}" type="datetimeFigureOut">
              <a:rPr lang="en-US" smtClean="0"/>
              <a:t>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1E9368-9954-4F94-882D-7051D5102B85}" type="slidenum">
              <a:rPr lang="en-US" smtClean="0"/>
              <a:t>‹#›</a:t>
            </a:fld>
            <a:endParaRPr lang="en-US"/>
          </a:p>
        </p:txBody>
      </p:sp>
    </p:spTree>
    <p:extLst>
      <p:ext uri="{BB962C8B-B14F-4D97-AF65-F5344CB8AC3E}">
        <p14:creationId xmlns:p14="http://schemas.microsoft.com/office/powerpoint/2010/main" val="29689334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4" name="Date Placeholder 3"/>
          <p:cNvSpPr>
            <a:spLocks noGrp="1"/>
          </p:cNvSpPr>
          <p:nvPr>
            <p:ph type="dt" sz="half" idx="10"/>
          </p:nvPr>
        </p:nvSpPr>
        <p:spPr/>
        <p:txBody>
          <a:bodyPr/>
          <a:lstStyle/>
          <a:p>
            <a:fld id="{5667999A-50E2-4E9C-BDF6-B2E1E92238F1}" type="datetimeFigureOut">
              <a:rPr lang="en-US" smtClean="0"/>
              <a:t>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1E9368-9954-4F94-882D-7051D5102B85}" type="slidenum">
              <a:rPr lang="en-US" smtClean="0"/>
              <a:t>‹#›</a:t>
            </a:fld>
            <a:endParaRPr lang="en-US"/>
          </a:p>
        </p:txBody>
      </p:sp>
    </p:spTree>
    <p:extLst>
      <p:ext uri="{BB962C8B-B14F-4D97-AF65-F5344CB8AC3E}">
        <p14:creationId xmlns:p14="http://schemas.microsoft.com/office/powerpoint/2010/main" val="29302212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4" name="Date Placeholder 3"/>
          <p:cNvSpPr>
            <a:spLocks noGrp="1"/>
          </p:cNvSpPr>
          <p:nvPr>
            <p:ph type="dt" sz="half" idx="10"/>
          </p:nvPr>
        </p:nvSpPr>
        <p:spPr/>
        <p:txBody>
          <a:bodyPr/>
          <a:lstStyle/>
          <a:p>
            <a:fld id="{5667999A-50E2-4E9C-BDF6-B2E1E92238F1}" type="datetimeFigureOut">
              <a:rPr lang="en-US" smtClean="0"/>
              <a:t>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1E9368-9954-4F94-882D-7051D5102B85}" type="slidenum">
              <a:rPr lang="en-US" smtClean="0"/>
              <a:t>‹#›</a:t>
            </a:fld>
            <a:endParaRPr lang="en-US"/>
          </a:p>
        </p:txBody>
      </p:sp>
    </p:spTree>
    <p:extLst>
      <p:ext uri="{BB962C8B-B14F-4D97-AF65-F5344CB8AC3E}">
        <p14:creationId xmlns:p14="http://schemas.microsoft.com/office/powerpoint/2010/main" val="36461337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4" name="Date Placeholder 3"/>
          <p:cNvSpPr>
            <a:spLocks noGrp="1"/>
          </p:cNvSpPr>
          <p:nvPr>
            <p:ph type="dt" sz="half" idx="10"/>
          </p:nvPr>
        </p:nvSpPr>
        <p:spPr/>
        <p:txBody>
          <a:bodyPr/>
          <a:lstStyle/>
          <a:p>
            <a:fld id="{5667999A-50E2-4E9C-BDF6-B2E1E92238F1}" type="datetimeFigureOut">
              <a:rPr lang="en-US" smtClean="0"/>
              <a:t>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1E9368-9954-4F94-882D-7051D5102B85}" type="slidenum">
              <a:rPr lang="en-US" smtClean="0"/>
              <a:t>‹#›</a:t>
            </a:fld>
            <a:endParaRPr lang="en-US"/>
          </a:p>
        </p:txBody>
      </p:sp>
    </p:spTree>
    <p:extLst>
      <p:ext uri="{BB962C8B-B14F-4D97-AF65-F5344CB8AC3E}">
        <p14:creationId xmlns:p14="http://schemas.microsoft.com/office/powerpoint/2010/main" val="2375076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667999A-50E2-4E9C-BDF6-B2E1E92238F1}" type="datetimeFigureOut">
              <a:rPr lang="en-US" smtClean="0"/>
              <a:t>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1E9368-9954-4F94-882D-7051D5102B85}" type="slidenum">
              <a:rPr lang="en-US" smtClean="0"/>
              <a:t>‹#›</a:t>
            </a:fld>
            <a:endParaRPr lang="en-US"/>
          </a:p>
        </p:txBody>
      </p:sp>
    </p:spTree>
    <p:extLst>
      <p:ext uri="{BB962C8B-B14F-4D97-AF65-F5344CB8AC3E}">
        <p14:creationId xmlns:p14="http://schemas.microsoft.com/office/powerpoint/2010/main" val="21759487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5" name="Date Placeholder 4"/>
          <p:cNvSpPr>
            <a:spLocks noGrp="1"/>
          </p:cNvSpPr>
          <p:nvPr>
            <p:ph type="dt" sz="half" idx="10"/>
          </p:nvPr>
        </p:nvSpPr>
        <p:spPr/>
        <p:txBody>
          <a:bodyPr/>
          <a:lstStyle/>
          <a:p>
            <a:fld id="{5667999A-50E2-4E9C-BDF6-B2E1E92238F1}" type="datetimeFigureOut">
              <a:rPr lang="en-US" smtClean="0"/>
              <a:t>12/5/2016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1E9368-9954-4F94-882D-7051D5102B85}" type="slidenum">
              <a:rPr lang="en-US" smtClean="0"/>
              <a:t>‹#›</a:t>
            </a:fld>
            <a:endParaRPr lang="en-US"/>
          </a:p>
        </p:txBody>
      </p:sp>
    </p:spTree>
    <p:extLst>
      <p:ext uri="{BB962C8B-B14F-4D97-AF65-F5344CB8AC3E}">
        <p14:creationId xmlns:p14="http://schemas.microsoft.com/office/powerpoint/2010/main" val="4052422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7" name="Date Placeholder 6"/>
          <p:cNvSpPr>
            <a:spLocks noGrp="1"/>
          </p:cNvSpPr>
          <p:nvPr>
            <p:ph type="dt" sz="half" idx="10"/>
          </p:nvPr>
        </p:nvSpPr>
        <p:spPr/>
        <p:txBody>
          <a:bodyPr/>
          <a:lstStyle/>
          <a:p>
            <a:fld id="{5667999A-50E2-4E9C-BDF6-B2E1E92238F1}" type="datetimeFigureOut">
              <a:rPr lang="en-US" smtClean="0"/>
              <a:t>12/5/2016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1E9368-9954-4F94-882D-7051D5102B85}" type="slidenum">
              <a:rPr lang="en-US" smtClean="0"/>
              <a:t>‹#›</a:t>
            </a:fld>
            <a:endParaRPr lang="en-US"/>
          </a:p>
        </p:txBody>
      </p:sp>
    </p:spTree>
    <p:extLst>
      <p:ext uri="{BB962C8B-B14F-4D97-AF65-F5344CB8AC3E}">
        <p14:creationId xmlns:p14="http://schemas.microsoft.com/office/powerpoint/2010/main" val="1691602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5667999A-50E2-4E9C-BDF6-B2E1E92238F1}" type="datetimeFigureOut">
              <a:rPr lang="en-US" smtClean="0"/>
              <a:t>12/5/2016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1E9368-9954-4F94-882D-7051D5102B85}" type="slidenum">
              <a:rPr lang="en-US" smtClean="0"/>
              <a:t>‹#›</a:t>
            </a:fld>
            <a:endParaRPr lang="en-US"/>
          </a:p>
        </p:txBody>
      </p:sp>
    </p:spTree>
    <p:extLst>
      <p:ext uri="{BB962C8B-B14F-4D97-AF65-F5344CB8AC3E}">
        <p14:creationId xmlns:p14="http://schemas.microsoft.com/office/powerpoint/2010/main" val="35163430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67999A-50E2-4E9C-BDF6-B2E1E92238F1}" type="datetimeFigureOut">
              <a:rPr lang="en-US" smtClean="0"/>
              <a:t>12/5/2016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1E9368-9954-4F94-882D-7051D5102B85}" type="slidenum">
              <a:rPr lang="en-US" smtClean="0"/>
              <a:t>‹#›</a:t>
            </a:fld>
            <a:endParaRPr lang="en-US"/>
          </a:p>
        </p:txBody>
      </p:sp>
    </p:spTree>
    <p:extLst>
      <p:ext uri="{BB962C8B-B14F-4D97-AF65-F5344CB8AC3E}">
        <p14:creationId xmlns:p14="http://schemas.microsoft.com/office/powerpoint/2010/main" val="1482608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667999A-50E2-4E9C-BDF6-B2E1E92238F1}" type="datetimeFigureOut">
              <a:rPr lang="en-US" smtClean="0"/>
              <a:t>12/5/2016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1E9368-9954-4F94-882D-7051D5102B85}" type="slidenum">
              <a:rPr lang="en-US" smtClean="0"/>
              <a:t>‹#›</a:t>
            </a:fld>
            <a:endParaRPr lang="en-US"/>
          </a:p>
        </p:txBody>
      </p:sp>
    </p:spTree>
    <p:extLst>
      <p:ext uri="{BB962C8B-B14F-4D97-AF65-F5344CB8AC3E}">
        <p14:creationId xmlns:p14="http://schemas.microsoft.com/office/powerpoint/2010/main" val="13281240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667999A-50E2-4E9C-BDF6-B2E1E92238F1}" type="datetimeFigureOut">
              <a:rPr lang="en-US" smtClean="0"/>
              <a:t>12/5/2016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1E9368-9954-4F94-882D-7051D5102B85}" type="slidenum">
              <a:rPr lang="en-US" smtClean="0"/>
              <a:t>‹#›</a:t>
            </a:fld>
            <a:endParaRPr lang="en-US"/>
          </a:p>
        </p:txBody>
      </p:sp>
    </p:spTree>
    <p:extLst>
      <p:ext uri="{BB962C8B-B14F-4D97-AF65-F5344CB8AC3E}">
        <p14:creationId xmlns:p14="http://schemas.microsoft.com/office/powerpoint/2010/main" val="9369190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67999A-50E2-4E9C-BDF6-B2E1E92238F1}" type="datetimeFigureOut">
              <a:rPr lang="en-US" smtClean="0"/>
              <a:t>12/5/2016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1E9368-9954-4F94-882D-7051D5102B85}" type="slidenum">
              <a:rPr lang="en-US" smtClean="0"/>
              <a:t>‹#›</a:t>
            </a:fld>
            <a:endParaRPr lang="en-US"/>
          </a:p>
        </p:txBody>
      </p:sp>
    </p:spTree>
    <p:extLst>
      <p:ext uri="{BB962C8B-B14F-4D97-AF65-F5344CB8AC3E}">
        <p14:creationId xmlns:p14="http://schemas.microsoft.com/office/powerpoint/2010/main" val="26875449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16.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40.jpe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hyperlink" Target="https://vimeo.com/22123083" TargetMode="External"/><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www.muma-lehavre.fr/en" TargetMode="Externa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hyperlink" Target="https://www.ricksteves.com/watch-read-listen/video/tv-show/normandy" TargetMode="External"/><Relationship Id="rId7" Type="http://schemas.openxmlformats.org/officeDocument/2006/relationships/image" Target="../media/image4.jpeg"/><Relationship Id="rId2" Type="http://schemas.openxmlformats.org/officeDocument/2006/relationships/hyperlink" Target="http://en.normandie-tourisme.fr/interactive-map-453-2.html" TargetMode="Externa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png"/><Relationship Id="rId10" Type="http://schemas.openxmlformats.org/officeDocument/2006/relationships/image" Target="../media/image7.jpeg"/><Relationship Id="rId4" Type="http://schemas.openxmlformats.org/officeDocument/2006/relationships/image" Target="../media/image1.jpeg"/><Relationship Id="rId9"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2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2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2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66.jpeg"/></Relationships>
</file>

<file path=ppt/slides/_rels/slide2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2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 Id="rId5" Type="http://schemas.openxmlformats.org/officeDocument/2006/relationships/hyperlink" Target="https://www.bing.com/videos/search?q=parapluies+de+cherbourg&amp;view=detail&amp;mid=EE0499D986F456687658EE0499D986F456687658&amp;FORM=VIRE0&amp;mmscn=tpvh&amp;ru=/search?q%3dparapluies%2bde%2bcherbourg%26FORM%3dHDRSC1" TargetMode="External"/><Relationship Id="rId4" Type="http://schemas.openxmlformats.org/officeDocument/2006/relationships/image" Target="../media/image73.jpg"/></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jpeg"/></Relationships>
</file>

<file path=ppt/slides/_rels/slide3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hyperlink" Target="https://www.youtube.com/watch?v=_PhFkGI9_-Y" TargetMode="External"/><Relationship Id="rId1" Type="http://schemas.openxmlformats.org/officeDocument/2006/relationships/slideLayout" Target="../slideLayouts/slideLayout2.xml"/><Relationship Id="rId5" Type="http://schemas.openxmlformats.org/officeDocument/2006/relationships/image" Target="../media/image86.jpeg"/><Relationship Id="rId4" Type="http://schemas.openxmlformats.org/officeDocument/2006/relationships/image" Target="../media/image85.jpeg"/></Relationships>
</file>

<file path=ppt/slides/_rels/slide36.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2.xml"/><Relationship Id="rId4" Type="http://schemas.openxmlformats.org/officeDocument/2006/relationships/image" Target="../media/image89.jpeg"/></Relationships>
</file>

<file path=ppt/slides/_rels/slide37.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g"/><Relationship Id="rId1" Type="http://schemas.openxmlformats.org/officeDocument/2006/relationships/slideLayout" Target="../slideLayouts/slideLayout2.xml"/><Relationship Id="rId5" Type="http://schemas.openxmlformats.org/officeDocument/2006/relationships/image" Target="../media/image95.jpeg"/><Relationship Id="rId4" Type="http://schemas.openxmlformats.org/officeDocument/2006/relationships/image" Target="../media/image94.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97.jpeg"/><Relationship Id="rId7" Type="http://schemas.openxmlformats.org/officeDocument/2006/relationships/image" Target="../media/image101.jpeg"/><Relationship Id="rId2" Type="http://schemas.openxmlformats.org/officeDocument/2006/relationships/image" Target="../media/image96.jpeg"/><Relationship Id="rId1" Type="http://schemas.openxmlformats.org/officeDocument/2006/relationships/slideLayout" Target="../slideLayouts/slideLayout2.xml"/><Relationship Id="rId6" Type="http://schemas.openxmlformats.org/officeDocument/2006/relationships/image" Target="../media/image100.png"/><Relationship Id="rId5" Type="http://schemas.openxmlformats.org/officeDocument/2006/relationships/image" Target="../media/image99.jpeg"/><Relationship Id="rId4" Type="http://schemas.openxmlformats.org/officeDocument/2006/relationships/image" Target="../media/image98.jpeg"/></Relationships>
</file>

<file path=ppt/slides/_rels/slide41.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2.xml"/><Relationship Id="rId5" Type="http://schemas.openxmlformats.org/officeDocument/2006/relationships/image" Target="../media/image109.jpeg"/><Relationship Id="rId4" Type="http://schemas.openxmlformats.org/officeDocument/2006/relationships/image" Target="../media/image108.jpeg"/></Relationships>
</file>

<file path=ppt/slides/_rels/slide44.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jpeg"/><Relationship Id="rId1" Type="http://schemas.openxmlformats.org/officeDocument/2006/relationships/slideLayout" Target="../slideLayouts/slideLayout2.xml"/><Relationship Id="rId6" Type="http://schemas.openxmlformats.org/officeDocument/2006/relationships/image" Target="../media/image115.jpeg"/><Relationship Id="rId5" Type="http://schemas.openxmlformats.org/officeDocument/2006/relationships/image" Target="../media/image114.jpeg"/><Relationship Id="rId4" Type="http://schemas.openxmlformats.org/officeDocument/2006/relationships/image" Target="../media/image113.jpeg"/></Relationships>
</file>

<file path=ppt/slides/_rels/slide46.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jpeg"/><Relationship Id="rId1" Type="http://schemas.openxmlformats.org/officeDocument/2006/relationships/slideLayout" Target="../slideLayouts/slideLayout2.xml"/><Relationship Id="rId5" Type="http://schemas.openxmlformats.org/officeDocument/2006/relationships/image" Target="../media/image119.jpeg"/><Relationship Id="rId4" Type="http://schemas.openxmlformats.org/officeDocument/2006/relationships/image" Target="../media/image118.jpeg"/></Relationships>
</file>

<file path=ppt/slides/_rels/slide47.xml.rels><?xml version="1.0" encoding="UTF-8" standalone="yes"?>
<Relationships xmlns="http://schemas.openxmlformats.org/package/2006/relationships"><Relationship Id="rId8" Type="http://schemas.openxmlformats.org/officeDocument/2006/relationships/image" Target="../media/image126.jpg"/><Relationship Id="rId3" Type="http://schemas.openxmlformats.org/officeDocument/2006/relationships/image" Target="../media/image121.jpg"/><Relationship Id="rId7" Type="http://schemas.openxmlformats.org/officeDocument/2006/relationships/image" Target="../media/image125.jpg"/><Relationship Id="rId2" Type="http://schemas.openxmlformats.org/officeDocument/2006/relationships/image" Target="../media/image120.jpg"/><Relationship Id="rId1" Type="http://schemas.openxmlformats.org/officeDocument/2006/relationships/slideLayout" Target="../slideLayouts/slideLayout2.xml"/><Relationship Id="rId6" Type="http://schemas.openxmlformats.org/officeDocument/2006/relationships/image" Target="../media/image124.jpg"/><Relationship Id="rId5" Type="http://schemas.openxmlformats.org/officeDocument/2006/relationships/image" Target="../media/image123.jpg"/><Relationship Id="rId4" Type="http://schemas.openxmlformats.org/officeDocument/2006/relationships/image" Target="../media/image122.jpg"/></Relationships>
</file>

<file path=ppt/slides/_rels/slide48.xml.rels><?xml version="1.0" encoding="UTF-8" standalone="yes"?>
<Relationships xmlns="http://schemas.openxmlformats.org/package/2006/relationships"><Relationship Id="rId3" Type="http://schemas.openxmlformats.org/officeDocument/2006/relationships/image" Target="../media/image128.png"/><Relationship Id="rId7" Type="http://schemas.openxmlformats.org/officeDocument/2006/relationships/image" Target="../media/image132.jpeg"/><Relationship Id="rId2" Type="http://schemas.openxmlformats.org/officeDocument/2006/relationships/image" Target="../media/image127.jpg"/><Relationship Id="rId1" Type="http://schemas.openxmlformats.org/officeDocument/2006/relationships/slideLayout" Target="../slideLayouts/slideLayout2.xml"/><Relationship Id="rId6" Type="http://schemas.openxmlformats.org/officeDocument/2006/relationships/image" Target="../media/image131.jpeg"/><Relationship Id="rId5" Type="http://schemas.openxmlformats.org/officeDocument/2006/relationships/image" Target="../media/image130.jpeg"/><Relationship Id="rId4" Type="http://schemas.openxmlformats.org/officeDocument/2006/relationships/image" Target="../media/image129.jpeg"/></Relationships>
</file>

<file path=ppt/slides/_rels/slide49.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image" Target="../media/image133.jpeg"/><Relationship Id="rId1" Type="http://schemas.openxmlformats.org/officeDocument/2006/relationships/slideLayout" Target="../slideLayouts/slideLayout2.xml"/><Relationship Id="rId6" Type="http://schemas.openxmlformats.org/officeDocument/2006/relationships/image" Target="../media/image137.jpeg"/><Relationship Id="rId5" Type="http://schemas.openxmlformats.org/officeDocument/2006/relationships/image" Target="../media/image136.jpeg"/><Relationship Id="rId4" Type="http://schemas.openxmlformats.org/officeDocument/2006/relationships/image" Target="../media/image135.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hyperlink" Target="https://en.wikipedia.org/wiki/National_Gallery,_London" TargetMode="External"/><Relationship Id="rId3" Type="http://schemas.openxmlformats.org/officeDocument/2006/relationships/image" Target="../media/image139.jpg"/><Relationship Id="rId7" Type="http://schemas.openxmlformats.org/officeDocument/2006/relationships/hyperlink" Target="https://en.wikipedia.org/wiki/Aurora_(mythology)" TargetMode="External"/><Relationship Id="rId2" Type="http://schemas.openxmlformats.org/officeDocument/2006/relationships/image" Target="../media/image138.jpg"/><Relationship Id="rId1" Type="http://schemas.openxmlformats.org/officeDocument/2006/relationships/slideLayout" Target="../slideLayouts/slideLayout2.xml"/><Relationship Id="rId6" Type="http://schemas.openxmlformats.org/officeDocument/2006/relationships/hyperlink" Target="https://en.wikipedia.org/wiki/Cephalus" TargetMode="External"/><Relationship Id="rId5" Type="http://schemas.openxmlformats.org/officeDocument/2006/relationships/image" Target="../media/image140.jpg"/><Relationship Id="rId4" Type="http://schemas.openxmlformats.org/officeDocument/2006/relationships/hyperlink" Target="https://en.wikipedia.org/wiki/Kimbell_Art_Museum" TargetMode="External"/><Relationship Id="rId9" Type="http://schemas.openxmlformats.org/officeDocument/2006/relationships/image" Target="../media/image141.jpg"/></Relationships>
</file>

<file path=ppt/slides/_rels/slide52.xml.rels><?xml version="1.0" encoding="UTF-8" standalone="yes"?>
<Relationships xmlns="http://schemas.openxmlformats.org/package/2006/relationships"><Relationship Id="rId3" Type="http://schemas.openxmlformats.org/officeDocument/2006/relationships/image" Target="../media/image143.jpg"/><Relationship Id="rId2" Type="http://schemas.openxmlformats.org/officeDocument/2006/relationships/image" Target="../media/image142.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image" Target="../media/image144.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image" Target="../media/image14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image" Target="../media/image148.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image" Target="../media/image150.png"/><Relationship Id="rId1" Type="http://schemas.openxmlformats.org/officeDocument/2006/relationships/slideLayout" Target="../slideLayouts/slideLayout2.xml"/><Relationship Id="rId6" Type="http://schemas.openxmlformats.org/officeDocument/2006/relationships/image" Target="../media/image154.png"/><Relationship Id="rId5" Type="http://schemas.openxmlformats.org/officeDocument/2006/relationships/image" Target="../media/image153.png"/><Relationship Id="rId4" Type="http://schemas.openxmlformats.org/officeDocument/2006/relationships/image" Target="../media/image152.png"/></Relationships>
</file>

<file path=ppt/slides/_rels/slide58.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image" Target="../media/image155.jpeg"/><Relationship Id="rId1" Type="http://schemas.openxmlformats.org/officeDocument/2006/relationships/slideLayout" Target="../slideLayouts/slideLayout2.xml"/><Relationship Id="rId4" Type="http://schemas.openxmlformats.org/officeDocument/2006/relationships/image" Target="../media/image157.jpeg"/></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gif"/><Relationship Id="rId1" Type="http://schemas.openxmlformats.org/officeDocument/2006/relationships/slideLayout" Target="../slideLayouts/slideLayout2.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Normandy-Part 2</a:t>
            </a:r>
          </a:p>
        </p:txBody>
      </p:sp>
    </p:spTree>
    <p:extLst>
      <p:ext uri="{BB962C8B-B14F-4D97-AF65-F5344CB8AC3E}">
        <p14:creationId xmlns:p14="http://schemas.microsoft.com/office/powerpoint/2010/main" val="15071939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271" y="250826"/>
            <a:ext cx="10515600" cy="745218"/>
          </a:xfrm>
        </p:spPr>
        <p:txBody>
          <a:bodyPr/>
          <a:lstStyle/>
          <a:p>
            <a:r>
              <a:rPr lang="en-US" dirty="0"/>
              <a:t>Bayeux: </a:t>
            </a:r>
            <a:r>
              <a:rPr lang="en-US" sz="2800" dirty="0" err="1"/>
              <a:t>Musée</a:t>
            </a:r>
            <a:r>
              <a:rPr lang="en-US" sz="2800" dirty="0"/>
              <a:t> de la </a:t>
            </a:r>
            <a:r>
              <a:rPr lang="en-US" sz="2800" dirty="0" err="1"/>
              <a:t>Tapisserie</a:t>
            </a:r>
            <a:r>
              <a:rPr lang="en-US" sz="2800" dirty="0"/>
              <a:t> </a:t>
            </a:r>
            <a:endParaRPr lang="en-US" dirty="0"/>
          </a:p>
        </p:txBody>
      </p:sp>
      <p:sp>
        <p:nvSpPr>
          <p:cNvPr id="3" name="Content Placeholder 2"/>
          <p:cNvSpPr>
            <a:spLocks noGrp="1"/>
          </p:cNvSpPr>
          <p:nvPr>
            <p:ph idx="1"/>
          </p:nvPr>
        </p:nvSpPr>
        <p:spPr>
          <a:xfrm>
            <a:off x="212271" y="996044"/>
            <a:ext cx="6950529" cy="5682342"/>
          </a:xfrm>
        </p:spPr>
        <p:txBody>
          <a:bodyPr>
            <a:normAutofit fontScale="92500" lnSpcReduction="10000"/>
          </a:bodyPr>
          <a:lstStyle/>
          <a:p>
            <a:r>
              <a:rPr lang="en-US" dirty="0"/>
              <a:t>The Bayeux Tapestry is a 225-foot-long embroidered scroll stitched in 1067. The tapestry is also known as the </a:t>
            </a:r>
            <a:r>
              <a:rPr lang="en-US" i="1" dirty="0" err="1"/>
              <a:t>Tapisserie</a:t>
            </a:r>
            <a:r>
              <a:rPr lang="en-US" i="1" dirty="0"/>
              <a:t> de la Reine Mathilde</a:t>
            </a:r>
            <a:r>
              <a:rPr lang="en-US" dirty="0"/>
              <a:t>. </a:t>
            </a:r>
          </a:p>
          <a:p>
            <a:r>
              <a:rPr lang="en-US" dirty="0"/>
              <a:t>It depicts, in 58 comic strip–type scenes telling the epic story of William of Normandy's conquest of England. It tells in depth of his trials and ultimate victory at the Battle of Hastings over his cousin Harold. </a:t>
            </a:r>
          </a:p>
          <a:p>
            <a:r>
              <a:rPr lang="en-US" dirty="0"/>
              <a:t>Despite its age, the tapestry is in remarkably good condition; the extremely detailed, often homey scenes provide an unequaled record of the clothes, weapons, ships, and lifestyles of the day. A free audio guides let you listen to an English commentary about the tapestry as you pass it by on a moving floor.</a:t>
            </a:r>
          </a:p>
        </p:txBody>
      </p:sp>
      <p:pic>
        <p:nvPicPr>
          <p:cNvPr id="1028" name="Picture 4" descr="Image result for bayeux tapest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39743" y="3460238"/>
            <a:ext cx="3916136" cy="283267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bayeux tapest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2500" y="250826"/>
            <a:ext cx="4584699" cy="3014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1911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52475"/>
          </a:xfrm>
        </p:spPr>
        <p:txBody>
          <a:bodyPr/>
          <a:lstStyle/>
          <a:p>
            <a:r>
              <a:rPr lang="en-US" dirty="0" err="1"/>
              <a:t>Honfleur</a:t>
            </a:r>
            <a:endParaRPr lang="en-US" dirty="0"/>
          </a:p>
        </p:txBody>
      </p:sp>
      <p:sp>
        <p:nvSpPr>
          <p:cNvPr id="3" name="Content Placeholder 2"/>
          <p:cNvSpPr>
            <a:spLocks noGrp="1"/>
          </p:cNvSpPr>
          <p:nvPr>
            <p:ph idx="1"/>
          </p:nvPr>
        </p:nvSpPr>
        <p:spPr>
          <a:xfrm>
            <a:off x="330200" y="1316831"/>
            <a:ext cx="5080000" cy="5388770"/>
          </a:xfrm>
        </p:spPr>
        <p:txBody>
          <a:bodyPr>
            <a:normAutofit/>
          </a:bodyPr>
          <a:lstStyle/>
          <a:p>
            <a:r>
              <a:rPr lang="en-US" dirty="0"/>
              <a:t>The pretty port and houses around Le Vieux </a:t>
            </a:r>
            <a:r>
              <a:rPr lang="en-US" dirty="0" err="1"/>
              <a:t>Bassin</a:t>
            </a:r>
            <a:r>
              <a:rPr lang="en-US" dirty="0"/>
              <a:t> (the </a:t>
            </a:r>
            <a:r>
              <a:rPr lang="en-US" dirty="0" err="1"/>
              <a:t>harbour</a:t>
            </a:r>
            <a:r>
              <a:rPr lang="en-US" dirty="0"/>
              <a:t> area) are the main attraction in </a:t>
            </a:r>
            <a:r>
              <a:rPr lang="en-US" dirty="0" err="1"/>
              <a:t>Honfleur</a:t>
            </a:r>
            <a:r>
              <a:rPr lang="en-US" dirty="0"/>
              <a:t>, now, as they were 120 years ago when visitors started arriving. </a:t>
            </a:r>
          </a:p>
          <a:p>
            <a:r>
              <a:rPr lang="en-US" dirty="0"/>
              <a:t>This port was built in the 17th century and apart from the narrow entrance for boats is surrounded on all sides by beautiful, tall, narrow buildings</a:t>
            </a:r>
          </a:p>
        </p:txBody>
      </p:sp>
      <p:pic>
        <p:nvPicPr>
          <p:cNvPr id="4" name="Picture 2" descr="Loire Valley Map"/>
          <p:cNvPicPr>
            <a:picLocks noChangeAspect="1" noChangeArrowheads="1"/>
          </p:cNvPicPr>
          <p:nvPr/>
        </p:nvPicPr>
        <p:blipFill rotWithShape="1">
          <a:blip r:embed="rId2">
            <a:extLst>
              <a:ext uri="{28A0092B-C50C-407E-A947-70E740481C1C}">
                <a14:useLocalDpi xmlns:a14="http://schemas.microsoft.com/office/drawing/2010/main" val="0"/>
              </a:ext>
            </a:extLst>
          </a:blip>
          <a:srcRect b="2509"/>
          <a:stretch/>
        </p:blipFill>
        <p:spPr bwMode="auto">
          <a:xfrm>
            <a:off x="5410200" y="977900"/>
            <a:ext cx="6784957" cy="5041900"/>
          </a:xfrm>
          <a:prstGeom prst="rect">
            <a:avLst/>
          </a:prstGeom>
          <a:noFill/>
          <a:extLst>
            <a:ext uri="{909E8E84-426E-40DD-AFC4-6F175D3DCCD1}">
              <a14:hiddenFill xmlns:a14="http://schemas.microsoft.com/office/drawing/2010/main">
                <a:solidFill>
                  <a:srgbClr val="FFFFFF"/>
                </a:solidFill>
              </a14:hiddenFill>
            </a:ext>
          </a:extLst>
        </p:spPr>
      </p:pic>
      <p:sp>
        <p:nvSpPr>
          <p:cNvPr id="5" name="Arrow: Right 4"/>
          <p:cNvSpPr/>
          <p:nvPr/>
        </p:nvSpPr>
        <p:spPr>
          <a:xfrm rot="1529288">
            <a:off x="4853055" y="1350324"/>
            <a:ext cx="4676219" cy="2389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663733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52475"/>
          </a:xfrm>
        </p:spPr>
        <p:txBody>
          <a:bodyPr/>
          <a:lstStyle/>
          <a:p>
            <a:r>
              <a:rPr lang="en-US" dirty="0" err="1"/>
              <a:t>Honfleur</a:t>
            </a:r>
            <a:r>
              <a:rPr lang="en-US" dirty="0"/>
              <a:t>: le </a:t>
            </a:r>
            <a:r>
              <a:rPr lang="en-US" dirty="0" err="1"/>
              <a:t>vieux</a:t>
            </a:r>
            <a:r>
              <a:rPr lang="en-US" dirty="0"/>
              <a:t> </a:t>
            </a:r>
            <a:r>
              <a:rPr lang="en-US" dirty="0" err="1"/>
              <a:t>bassin</a:t>
            </a:r>
            <a:endParaRPr lang="en-US" dirty="0"/>
          </a:p>
        </p:txBody>
      </p:sp>
      <p:pic>
        <p:nvPicPr>
          <p:cNvPr id="4098" name="Picture 2" descr="Image result for honfleur normand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200" y="1785862"/>
            <a:ext cx="7596414" cy="5064276"/>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Photo of Honfleur in Calvado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7911" y="88900"/>
            <a:ext cx="4446389" cy="2964259"/>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honfleur normand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35686" y="3606016"/>
            <a:ext cx="4256314" cy="24410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31074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Honfleur</a:t>
            </a:r>
            <a:endParaRPr lang="en-US" dirty="0"/>
          </a:p>
        </p:txBody>
      </p:sp>
      <p:sp>
        <p:nvSpPr>
          <p:cNvPr id="3" name="Content Placeholder 2"/>
          <p:cNvSpPr>
            <a:spLocks noGrp="1"/>
          </p:cNvSpPr>
          <p:nvPr>
            <p:ph idx="1"/>
          </p:nvPr>
        </p:nvSpPr>
        <p:spPr>
          <a:xfrm>
            <a:off x="658587" y="1495425"/>
            <a:ext cx="5094514" cy="5036004"/>
          </a:xfrm>
        </p:spPr>
        <p:txBody>
          <a:bodyPr>
            <a:normAutofit fontScale="92500" lnSpcReduction="10000"/>
          </a:bodyPr>
          <a:lstStyle/>
          <a:p>
            <a:r>
              <a:rPr lang="en-US" dirty="0"/>
              <a:t>On one side of the port is the unusual wooden spire of the 15th century church of Saint-Etienne-the oldest church in </a:t>
            </a:r>
            <a:r>
              <a:rPr lang="en-US" dirty="0" err="1"/>
              <a:t>Honfleur</a:t>
            </a:r>
            <a:r>
              <a:rPr lang="en-US" dirty="0"/>
              <a:t> and now home to a maritime museum, the </a:t>
            </a:r>
            <a:r>
              <a:rPr lang="en-US" dirty="0" err="1"/>
              <a:t>Musée</a:t>
            </a:r>
            <a:r>
              <a:rPr lang="en-US" dirty="0"/>
              <a:t> de la Marine.</a:t>
            </a:r>
          </a:p>
          <a:p>
            <a:r>
              <a:rPr lang="en-US" dirty="0"/>
              <a:t>Behind the church are salt storage buildings, the ‘</a:t>
            </a:r>
            <a:r>
              <a:rPr lang="en-US" dirty="0" err="1"/>
              <a:t>Greniers</a:t>
            </a:r>
            <a:r>
              <a:rPr lang="en-US" dirty="0"/>
              <a:t> à </a:t>
            </a:r>
            <a:r>
              <a:rPr lang="en-US" dirty="0" err="1"/>
              <a:t>sel</a:t>
            </a:r>
            <a:r>
              <a:rPr lang="en-US" dirty="0"/>
              <a:t>’. These 17th century buildings were used to store salt which was in turn used to preserve the cod caught by the town’s fishing fleet. Inside one can admire the wonderful wooden roofs.</a:t>
            </a:r>
          </a:p>
          <a:p>
            <a:endParaRPr lang="en-US" dirty="0"/>
          </a:p>
        </p:txBody>
      </p:sp>
      <p:pic>
        <p:nvPicPr>
          <p:cNvPr id="5122" name="Picture 2" descr="Image result for honfleur normandy saint etien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2339" y="98878"/>
            <a:ext cx="5238750" cy="392430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s://upload.wikimedia.org/wikipedia/commons/1/15/Honfleur_-_Grenier_%C3%A0_sel_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4289425"/>
            <a:ext cx="3026229" cy="2269672"/>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s://upload.wikimedia.org/wikipedia/commons/thumb/0/09/Honfleur%2C_grenier_%C3%A0_sel_%283%29.jpg/1280px-Honfleur%2C_grenier_%C3%A0_sel_%283%2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45310" y="4129088"/>
            <a:ext cx="3434443" cy="2575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5147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6003471" cy="1325563"/>
          </a:xfrm>
        </p:spPr>
        <p:txBody>
          <a:bodyPr>
            <a:normAutofit fontScale="90000"/>
          </a:bodyPr>
          <a:lstStyle/>
          <a:p>
            <a:r>
              <a:rPr lang="en-US" dirty="0" err="1"/>
              <a:t>Honfleur</a:t>
            </a:r>
            <a:r>
              <a:rPr lang="en-US" dirty="0"/>
              <a:t>:</a:t>
            </a:r>
            <a:br>
              <a:rPr lang="en-US" dirty="0"/>
            </a:br>
            <a:r>
              <a:rPr lang="en-US" dirty="0"/>
              <a:t>  </a:t>
            </a:r>
            <a:r>
              <a:rPr lang="en-US" dirty="0" err="1"/>
              <a:t>Église</a:t>
            </a:r>
            <a:r>
              <a:rPr lang="en-US" dirty="0"/>
              <a:t> Ste-Catherine</a:t>
            </a:r>
            <a:br>
              <a:rPr lang="en-US" dirty="0"/>
            </a:br>
            <a:endParaRPr lang="en-US" dirty="0"/>
          </a:p>
        </p:txBody>
      </p:sp>
      <p:sp>
        <p:nvSpPr>
          <p:cNvPr id="3" name="Content Placeholder 2"/>
          <p:cNvSpPr>
            <a:spLocks noGrp="1"/>
          </p:cNvSpPr>
          <p:nvPr>
            <p:ph idx="1"/>
          </p:nvPr>
        </p:nvSpPr>
        <p:spPr>
          <a:xfrm>
            <a:off x="283029" y="1482272"/>
            <a:ext cx="6558642" cy="5190671"/>
          </a:xfrm>
        </p:spPr>
        <p:txBody>
          <a:bodyPr>
            <a:normAutofit fontScale="92500" lnSpcReduction="10000"/>
          </a:bodyPr>
          <a:lstStyle/>
          <a:p>
            <a:r>
              <a:rPr lang="en-US" dirty="0"/>
              <a:t>This wooden church was built by local shipwrights during the late 15th and early 16th centuries after its stone predecessor was destroyed during the Hundred Years War. Wood was used so money would be left over to strengthen the city’s fortifications. </a:t>
            </a:r>
          </a:p>
          <a:p>
            <a:r>
              <a:rPr lang="en-US" dirty="0"/>
              <a:t>From the inside, the remarkable twin naves and double-vaulted roof resemble two overturned ships’ hulls. </a:t>
            </a:r>
          </a:p>
          <a:p>
            <a:r>
              <a:rPr lang="en-US" dirty="0"/>
              <a:t>The </a:t>
            </a:r>
            <a:r>
              <a:rPr lang="en-US" dirty="0" err="1"/>
              <a:t>Clocher</a:t>
            </a:r>
            <a:r>
              <a:rPr lang="en-US" dirty="0"/>
              <a:t> Ste-Catherine, the church’s free-standing wooden bell tower, stands across the square from the façade. It was built away from the church to limit damage to the church from lightning strikes.</a:t>
            </a:r>
          </a:p>
          <a:p>
            <a:endParaRPr lang="en-US" dirty="0"/>
          </a:p>
        </p:txBody>
      </p:sp>
      <p:pic>
        <p:nvPicPr>
          <p:cNvPr id="2054" name="Picture 6" descr="http://www.petit-patrimoine.com/photos_pp/photo_pp_final/thumbs/sem_2011_2/14333_5_photo3_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35335" y="3935186"/>
            <a:ext cx="1813765" cy="273775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www.petit-patrimoine.com/photos_explorations/photos_explos_final/thumbs/sem_2015_2/explo_11_14333_5_photo3_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5296" y="4228488"/>
            <a:ext cx="2866413" cy="2151154"/>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Image result for honfleur sati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7825" y="193289"/>
            <a:ext cx="5238750" cy="3476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7315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9900" y="1"/>
            <a:ext cx="10515600" cy="850900"/>
          </a:xfrm>
        </p:spPr>
        <p:txBody>
          <a:bodyPr/>
          <a:lstStyle/>
          <a:p>
            <a:r>
              <a:rPr lang="en-US" dirty="0" err="1"/>
              <a:t>Honfleur</a:t>
            </a:r>
            <a:r>
              <a:rPr lang="en-US" dirty="0"/>
              <a:t>: Eugène Boudin</a:t>
            </a:r>
          </a:p>
        </p:txBody>
      </p:sp>
      <p:sp>
        <p:nvSpPr>
          <p:cNvPr id="3" name="Content Placeholder 2"/>
          <p:cNvSpPr>
            <a:spLocks noGrp="1"/>
          </p:cNvSpPr>
          <p:nvPr>
            <p:ph idx="1"/>
          </p:nvPr>
        </p:nvSpPr>
        <p:spPr>
          <a:xfrm>
            <a:off x="270329" y="850901"/>
            <a:ext cx="5431971" cy="2489199"/>
          </a:xfrm>
        </p:spPr>
        <p:txBody>
          <a:bodyPr>
            <a:normAutofit fontScale="77500" lnSpcReduction="20000"/>
          </a:bodyPr>
          <a:lstStyle/>
          <a:p>
            <a:pPr marL="0" indent="0">
              <a:buNone/>
            </a:pPr>
            <a:r>
              <a:rPr lang="en-US" dirty="0"/>
              <a:t>Eugene Boudin, art teacher to Monet,  was born in </a:t>
            </a:r>
            <a:r>
              <a:rPr lang="en-US" dirty="0" err="1"/>
              <a:t>Honfleur</a:t>
            </a:r>
            <a:r>
              <a:rPr lang="en-US" dirty="0"/>
              <a:t> and he gave 53 of his paintings to the town. </a:t>
            </a:r>
          </a:p>
          <a:p>
            <a:pPr marL="0" indent="0">
              <a:buNone/>
            </a:pPr>
            <a:r>
              <a:rPr lang="en-US" dirty="0"/>
              <a:t>These are exhibited in the </a:t>
            </a:r>
            <a:r>
              <a:rPr lang="en-US" b="1" dirty="0" err="1"/>
              <a:t>Musée</a:t>
            </a:r>
            <a:r>
              <a:rPr lang="en-US" b="1" dirty="0"/>
              <a:t> Eugène Boudin</a:t>
            </a:r>
            <a:r>
              <a:rPr lang="en-US" dirty="0"/>
              <a:t>, located in a chapel. The museum reunites a vast collection of pre-Impressionist paintings by the Norman artists who paid regular visits to </a:t>
            </a:r>
            <a:r>
              <a:rPr lang="en-US" dirty="0" err="1"/>
              <a:t>Honfleur</a:t>
            </a:r>
            <a:r>
              <a:rPr lang="en-US" dirty="0"/>
              <a:t>, such as Monet, Courbet, Boudin and </a:t>
            </a:r>
            <a:r>
              <a:rPr lang="en-US" dirty="0" err="1"/>
              <a:t>Friesz</a:t>
            </a:r>
            <a:r>
              <a:rPr lang="en-US" dirty="0"/>
              <a:t>. </a:t>
            </a:r>
          </a:p>
          <a:p>
            <a:endParaRPr lang="en-US" dirty="0"/>
          </a:p>
        </p:txBody>
      </p:sp>
      <p:pic>
        <p:nvPicPr>
          <p:cNvPr id="6146" name="Picture 2" descr="Image result for honfleur normandy musee eugene boud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2339" y="237445"/>
            <a:ext cx="4442732" cy="2948359"/>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Image result for eugène boud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096" y="3340100"/>
            <a:ext cx="5870348" cy="277373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119867" y="6117785"/>
            <a:ext cx="4607833" cy="646331"/>
          </a:xfrm>
          <a:prstGeom prst="rect">
            <a:avLst/>
          </a:prstGeom>
        </p:spPr>
        <p:txBody>
          <a:bodyPr wrap="square">
            <a:spAutoFit/>
          </a:bodyPr>
          <a:lstStyle/>
          <a:p>
            <a:r>
              <a:rPr lang="fr-FR" dirty="0">
                <a:solidFill>
                  <a:srgbClr val="888888"/>
                </a:solidFill>
                <a:latin typeface="arial" panose="020B0604020202020204" pitchFamily="34" charset="0"/>
              </a:rPr>
              <a:t>Conversation sur la plage de Trouville </a:t>
            </a:r>
          </a:p>
          <a:p>
            <a:r>
              <a:rPr lang="fr-FR" dirty="0">
                <a:solidFill>
                  <a:srgbClr val="888888"/>
                </a:solidFill>
                <a:latin typeface="arial" panose="020B0604020202020204" pitchFamily="34" charset="0"/>
              </a:rPr>
              <a:t>by Eugène Boudin, 1876. </a:t>
            </a:r>
            <a:endParaRPr lang="en-US" dirty="0"/>
          </a:p>
        </p:txBody>
      </p:sp>
      <p:sp>
        <p:nvSpPr>
          <p:cNvPr id="5" name="Rectangle 4"/>
          <p:cNvSpPr/>
          <p:nvPr/>
        </p:nvSpPr>
        <p:spPr>
          <a:xfrm>
            <a:off x="6305096" y="6313141"/>
            <a:ext cx="5211683" cy="369332"/>
          </a:xfrm>
          <a:prstGeom prst="rect">
            <a:avLst/>
          </a:prstGeom>
        </p:spPr>
        <p:txBody>
          <a:bodyPr wrap="none">
            <a:spAutoFit/>
          </a:bodyPr>
          <a:lstStyle/>
          <a:p>
            <a:r>
              <a:rPr lang="en-US" dirty="0">
                <a:solidFill>
                  <a:srgbClr val="000000"/>
                </a:solidFill>
                <a:latin typeface="Arial" panose="020B0604020202020204" pitchFamily="34" charset="0"/>
              </a:rPr>
              <a:t>Eugène Boudin: </a:t>
            </a:r>
            <a:r>
              <a:rPr lang="en-US" i="1" dirty="0">
                <a:solidFill>
                  <a:srgbClr val="000000"/>
                </a:solidFill>
                <a:latin typeface="Arial" panose="020B0604020202020204" pitchFamily="34" charset="0"/>
              </a:rPr>
              <a:t>On the Beach of Deauville</a:t>
            </a:r>
            <a:r>
              <a:rPr lang="en-US" dirty="0">
                <a:solidFill>
                  <a:srgbClr val="000000"/>
                </a:solidFill>
                <a:latin typeface="Arial" panose="020B0604020202020204" pitchFamily="34" charset="0"/>
              </a:rPr>
              <a:t>, 1869</a:t>
            </a:r>
            <a:endParaRPr lang="en-US" dirty="0"/>
          </a:p>
        </p:txBody>
      </p:sp>
      <p:pic>
        <p:nvPicPr>
          <p:cNvPr id="6152" name="Picture 8" descr="Image result for eugène boudi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4596" y="3405885"/>
            <a:ext cx="3600904" cy="2687175"/>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Image result for eugène boud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02300" y="2928293"/>
            <a:ext cx="1848304" cy="16258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91024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9900" y="1"/>
            <a:ext cx="6426200" cy="850900"/>
          </a:xfrm>
        </p:spPr>
        <p:txBody>
          <a:bodyPr/>
          <a:lstStyle/>
          <a:p>
            <a:r>
              <a:rPr lang="en-US" dirty="0" err="1"/>
              <a:t>Honfleur</a:t>
            </a:r>
            <a:r>
              <a:rPr lang="en-US" dirty="0"/>
              <a:t>: Les </a:t>
            </a:r>
            <a:r>
              <a:rPr lang="en-US" dirty="0" err="1"/>
              <a:t>Maisons</a:t>
            </a:r>
            <a:r>
              <a:rPr lang="en-US" dirty="0"/>
              <a:t> Satie</a:t>
            </a:r>
          </a:p>
        </p:txBody>
      </p:sp>
      <p:sp>
        <p:nvSpPr>
          <p:cNvPr id="3" name="Content Placeholder 2"/>
          <p:cNvSpPr>
            <a:spLocks noGrp="1"/>
          </p:cNvSpPr>
          <p:nvPr>
            <p:ph idx="1"/>
          </p:nvPr>
        </p:nvSpPr>
        <p:spPr>
          <a:xfrm>
            <a:off x="261257" y="850900"/>
            <a:ext cx="5072743" cy="6007099"/>
          </a:xfrm>
        </p:spPr>
        <p:txBody>
          <a:bodyPr>
            <a:normAutofit fontScale="85000" lnSpcReduction="20000"/>
          </a:bodyPr>
          <a:lstStyle/>
          <a:p>
            <a:r>
              <a:rPr lang="en-US" dirty="0"/>
              <a:t>Like no other museum you’ve ever seen, this complex captures the whimsical spirit of the eccentric avant-garde composer Erik Satie (1866–1925), who lived and worked in </a:t>
            </a:r>
            <a:r>
              <a:rPr lang="en-US" dirty="0" err="1"/>
              <a:t>Honfleur</a:t>
            </a:r>
            <a:r>
              <a:rPr lang="en-US" dirty="0"/>
              <a:t> and was born in one of the two half-timbered </a:t>
            </a:r>
            <a:r>
              <a:rPr lang="en-US" dirty="0" err="1"/>
              <a:t>maisons</a:t>
            </a:r>
            <a:r>
              <a:rPr lang="en-US" dirty="0"/>
              <a:t> Satie (Satie houses). </a:t>
            </a:r>
          </a:p>
          <a:p>
            <a:r>
              <a:rPr lang="en-US" dirty="0"/>
              <a:t>Visitors wander through the utterly original rooms, each hiding a surreal surprise, with a headset playing Satie’s strangely familiar music. </a:t>
            </a:r>
          </a:p>
          <a:p>
            <a:r>
              <a:rPr lang="en-US" dirty="0"/>
              <a:t>Among the rooms, visitors will encounter a giant mechanized monkey, a white self-playing piano, an oversized pear with flapping wings and an anthem-playing carousel ride powered by you. If there's one museum not to miss in </a:t>
            </a:r>
            <a:r>
              <a:rPr lang="en-US" dirty="0" err="1"/>
              <a:t>Honfleur</a:t>
            </a:r>
            <a:r>
              <a:rPr lang="en-US" dirty="0"/>
              <a:t>, it's this one.</a:t>
            </a:r>
          </a:p>
        </p:txBody>
      </p:sp>
      <p:pic>
        <p:nvPicPr>
          <p:cNvPr id="7170" name="Picture 2" descr="Image result for honfleur sati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6100" y="156029"/>
            <a:ext cx="3287485" cy="2465614"/>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honfleur sati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03880" y="2416628"/>
            <a:ext cx="3142524" cy="2354036"/>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Related image"/>
          <p:cNvPicPr>
            <a:picLocks noChangeAspect="1" noChangeArrowheads="1"/>
          </p:cNvPicPr>
          <p:nvPr/>
        </p:nvPicPr>
        <p:blipFill rotWithShape="1">
          <a:blip r:embed="rId4">
            <a:extLst>
              <a:ext uri="{28A0092B-C50C-407E-A947-70E740481C1C}">
                <a14:useLocalDpi xmlns:a14="http://schemas.microsoft.com/office/drawing/2010/main" val="0"/>
              </a:ext>
            </a:extLst>
          </a:blip>
          <a:srcRect l="13847" r="11316"/>
          <a:stretch/>
        </p:blipFill>
        <p:spPr bwMode="auto">
          <a:xfrm>
            <a:off x="6096000" y="2777671"/>
            <a:ext cx="2807880" cy="187597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014021" y="4644509"/>
            <a:ext cx="2971839" cy="646331"/>
          </a:xfrm>
          <a:prstGeom prst="rect">
            <a:avLst/>
          </a:prstGeom>
        </p:spPr>
        <p:txBody>
          <a:bodyPr wrap="none">
            <a:spAutoFit/>
          </a:bodyPr>
          <a:lstStyle/>
          <a:p>
            <a:r>
              <a:rPr lang="en-US" dirty="0">
                <a:hlinkClick r:id="rId5"/>
              </a:rPr>
              <a:t>https://vimeo.com/22123083</a:t>
            </a:r>
            <a:endParaRPr lang="en-US" dirty="0"/>
          </a:p>
          <a:p>
            <a:endParaRPr lang="en-US" dirty="0"/>
          </a:p>
        </p:txBody>
      </p:sp>
      <p:pic>
        <p:nvPicPr>
          <p:cNvPr id="7178" name="Picture 10" descr="Image result for honfleur sati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51172" y="5042514"/>
            <a:ext cx="2334688" cy="1751016"/>
          </a:xfrm>
          <a:prstGeom prst="rect">
            <a:avLst/>
          </a:prstGeom>
          <a:noFill/>
          <a:extLst>
            <a:ext uri="{909E8E84-426E-40DD-AFC4-6F175D3DCCD1}">
              <a14:hiddenFill xmlns:a14="http://schemas.microsoft.com/office/drawing/2010/main">
                <a:solidFill>
                  <a:srgbClr val="FFFFFF"/>
                </a:solidFill>
              </a14:hiddenFill>
            </a:ext>
          </a:extLst>
        </p:spPr>
      </p:pic>
      <p:pic>
        <p:nvPicPr>
          <p:cNvPr id="7180" name="Picture 12" descr="Image result for honfleur sati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23621" y="5042514"/>
            <a:ext cx="2585021" cy="1680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43790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61975"/>
          </a:xfrm>
        </p:spPr>
        <p:txBody>
          <a:bodyPr>
            <a:normAutofit fontScale="90000"/>
          </a:bodyPr>
          <a:lstStyle/>
          <a:p>
            <a:r>
              <a:rPr lang="en-US" dirty="0"/>
              <a:t>Le Havre </a:t>
            </a:r>
          </a:p>
        </p:txBody>
      </p:sp>
      <p:sp>
        <p:nvSpPr>
          <p:cNvPr id="3" name="Content Placeholder 2"/>
          <p:cNvSpPr>
            <a:spLocks noGrp="1"/>
          </p:cNvSpPr>
          <p:nvPr>
            <p:ph idx="1"/>
          </p:nvPr>
        </p:nvSpPr>
        <p:spPr>
          <a:xfrm>
            <a:off x="495300" y="1038225"/>
            <a:ext cx="6921500" cy="5641975"/>
          </a:xfrm>
        </p:spPr>
        <p:txBody>
          <a:bodyPr>
            <a:normAutofit fontScale="92500" lnSpcReduction="10000"/>
          </a:bodyPr>
          <a:lstStyle/>
          <a:p>
            <a:r>
              <a:rPr lang="en-US" dirty="0"/>
              <a:t>A </a:t>
            </a:r>
            <a:r>
              <a:rPr lang="en-US" dirty="0" err="1"/>
              <a:t>Unesco</a:t>
            </a:r>
            <a:r>
              <a:rPr lang="en-US" dirty="0"/>
              <a:t> World Heritage Site since 2005, Le Havre is a love letter to modernism, evoking, more than any other French city, France’s postwar energy and optimism. </a:t>
            </a:r>
          </a:p>
          <a:p>
            <a:r>
              <a:rPr lang="en-US" dirty="0"/>
              <a:t>All but obliterated in September, 1944 by Allied bombing raids that killed 3000 civilians, the center was completely rebuilt by the Belgian architect Auguste Perret, whose bright, airy modernist vision remains, miraculously, largely intact. </a:t>
            </a:r>
          </a:p>
          <a:p>
            <a:r>
              <a:rPr lang="en-US" dirty="0"/>
              <a:t>Attractions include a museum full of captivating impressionist paintings, a soaring church with a mesmerizing stained-glass tower, and hilltop gardens with views over the city. Le Havre is a regular port of call for cruise ships.</a:t>
            </a:r>
            <a:br>
              <a:rPr lang="en-US" dirty="0"/>
            </a:br>
            <a:endParaRPr lang="en-US" dirty="0"/>
          </a:p>
        </p:txBody>
      </p:sp>
      <p:pic>
        <p:nvPicPr>
          <p:cNvPr id="3074" name="Picture 2" descr="http://whc.unesco.org/uploads/thumbs/site_1181_0001-360-360-197001010100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67700" y="114300"/>
            <a:ext cx="3429000" cy="3429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whc.unesco.org/uploads/thumbs/site_1181_0002-500-379-197001010100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61300" y="3710102"/>
            <a:ext cx="4152900" cy="314789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rotWithShape="1">
          <a:blip r:embed="rId4"/>
          <a:srcRect l="49408" t="30556" b="9815"/>
          <a:stretch/>
        </p:blipFill>
        <p:spPr>
          <a:xfrm>
            <a:off x="838200" y="1038225"/>
            <a:ext cx="5714265" cy="5387975"/>
          </a:xfrm>
          <a:prstGeom prst="rect">
            <a:avLst/>
          </a:prstGeom>
        </p:spPr>
      </p:pic>
    </p:spTree>
    <p:extLst>
      <p:ext uri="{BB962C8B-B14F-4D97-AF65-F5344CB8AC3E}">
        <p14:creationId xmlns:p14="http://schemas.microsoft.com/office/powerpoint/2010/main" val="184061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cap="all" dirty="0">
                <a:hlinkClick r:id="rId2" tooltip="Home"/>
              </a:rPr>
              <a:t>Musée d'art moderne André Malraux</a:t>
            </a:r>
            <a:br>
              <a:rPr lang="fr-FR" cap="all" dirty="0"/>
            </a:br>
            <a:endParaRPr lang="en-US" dirty="0"/>
          </a:p>
        </p:txBody>
      </p:sp>
      <p:pic>
        <p:nvPicPr>
          <p:cNvPr id="4" name="Picture 3"/>
          <p:cNvPicPr>
            <a:picLocks noChangeAspect="1"/>
          </p:cNvPicPr>
          <p:nvPr/>
        </p:nvPicPr>
        <p:blipFill rotWithShape="1">
          <a:blip r:embed="rId3"/>
          <a:srcRect l="29852" t="11295" r="14592" b="3889"/>
          <a:stretch/>
        </p:blipFill>
        <p:spPr>
          <a:xfrm>
            <a:off x="838200" y="1027906"/>
            <a:ext cx="4762500" cy="5816600"/>
          </a:xfrm>
          <a:prstGeom prst="rect">
            <a:avLst/>
          </a:prstGeom>
        </p:spPr>
      </p:pic>
      <p:pic>
        <p:nvPicPr>
          <p:cNvPr id="5" name="Picture 4"/>
          <p:cNvPicPr>
            <a:picLocks noChangeAspect="1"/>
          </p:cNvPicPr>
          <p:nvPr/>
        </p:nvPicPr>
        <p:blipFill rotWithShape="1">
          <a:blip r:embed="rId4"/>
          <a:srcRect l="29408" t="9629" r="15333" b="12963"/>
          <a:stretch/>
        </p:blipFill>
        <p:spPr>
          <a:xfrm>
            <a:off x="5994400" y="1027906"/>
            <a:ext cx="4737100" cy="5308600"/>
          </a:xfrm>
          <a:prstGeom prst="rect">
            <a:avLst/>
          </a:prstGeom>
        </p:spPr>
      </p:pic>
    </p:spTree>
    <p:extLst>
      <p:ext uri="{BB962C8B-B14F-4D97-AF65-F5344CB8AC3E}">
        <p14:creationId xmlns:p14="http://schemas.microsoft.com/office/powerpoint/2010/main" val="1392684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43111" t="16697" r="17852" b="16879"/>
          <a:stretch/>
        </p:blipFill>
        <p:spPr>
          <a:xfrm>
            <a:off x="7835900" y="0"/>
            <a:ext cx="3346450" cy="4648200"/>
          </a:xfrm>
          <a:prstGeom prst="rect">
            <a:avLst/>
          </a:prstGeom>
        </p:spPr>
      </p:pic>
      <p:sp>
        <p:nvSpPr>
          <p:cNvPr id="2" name="Title 1"/>
          <p:cNvSpPr>
            <a:spLocks noGrp="1"/>
          </p:cNvSpPr>
          <p:nvPr>
            <p:ph type="title"/>
          </p:nvPr>
        </p:nvSpPr>
        <p:spPr>
          <a:xfrm>
            <a:off x="5791200" y="392703"/>
            <a:ext cx="5702300" cy="1534206"/>
          </a:xfrm>
        </p:spPr>
        <p:txBody>
          <a:bodyPr>
            <a:normAutofit fontScale="90000"/>
          </a:bodyPr>
          <a:lstStyle/>
          <a:p>
            <a:r>
              <a:rPr lang="en-US" sz="5300" dirty="0" err="1"/>
              <a:t>Lisieux</a:t>
            </a:r>
            <a:br>
              <a:rPr lang="en-US" dirty="0"/>
            </a:br>
            <a:br>
              <a:rPr lang="en-US" dirty="0"/>
            </a:br>
            <a:endParaRPr lang="en-US" dirty="0"/>
          </a:p>
        </p:txBody>
      </p:sp>
      <p:pic>
        <p:nvPicPr>
          <p:cNvPr id="1026" name="Picture 2" descr="Basilica of St. There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87" y="0"/>
            <a:ext cx="5546613" cy="370746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The Basilica Facad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1400" y="3721739"/>
            <a:ext cx="4584700" cy="3064507"/>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a:spLocks noGrp="1"/>
          </p:cNvSpPr>
          <p:nvPr>
            <p:ph idx="1"/>
          </p:nvPr>
        </p:nvSpPr>
        <p:spPr>
          <a:xfrm>
            <a:off x="0" y="3897166"/>
            <a:ext cx="6464300" cy="2438400"/>
          </a:xfrm>
        </p:spPr>
        <p:txBody>
          <a:bodyPr>
            <a:normAutofit/>
          </a:bodyPr>
          <a:lstStyle/>
          <a:p>
            <a:r>
              <a:rPr lang="en-US" dirty="0"/>
              <a:t>Although the town can trace its roots back to a Gallic settlement here more than 2000 years ago, the town is best known as a very important pilgrimage center (second only to Lourdes in France) for </a:t>
            </a:r>
            <a:r>
              <a:rPr lang="en-US" dirty="0" err="1"/>
              <a:t>dévotées</a:t>
            </a:r>
            <a:r>
              <a:rPr lang="en-US" dirty="0"/>
              <a:t> of Sainte Thérèse. </a:t>
            </a:r>
          </a:p>
        </p:txBody>
      </p:sp>
    </p:spTree>
    <p:extLst>
      <p:ext uri="{BB962C8B-B14F-4D97-AF65-F5344CB8AC3E}">
        <p14:creationId xmlns:p14="http://schemas.microsoft.com/office/powerpoint/2010/main" val="20448690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243680"/>
            <a:ext cx="4279900" cy="700088"/>
          </a:xfrm>
        </p:spPr>
        <p:txBody>
          <a:bodyPr/>
          <a:lstStyle/>
          <a:p>
            <a:r>
              <a:rPr lang="en-US" dirty="0"/>
              <a:t>Normandy</a:t>
            </a:r>
          </a:p>
        </p:txBody>
      </p:sp>
      <p:sp>
        <p:nvSpPr>
          <p:cNvPr id="3" name="Content Placeholder 2"/>
          <p:cNvSpPr>
            <a:spLocks noGrp="1"/>
          </p:cNvSpPr>
          <p:nvPr>
            <p:ph idx="1"/>
          </p:nvPr>
        </p:nvSpPr>
        <p:spPr>
          <a:xfrm>
            <a:off x="241300" y="1219200"/>
            <a:ext cx="5918200" cy="5448300"/>
          </a:xfrm>
        </p:spPr>
        <p:txBody>
          <a:bodyPr>
            <a:normAutofit/>
          </a:bodyPr>
          <a:lstStyle/>
          <a:p>
            <a:pPr marL="0" indent="0">
              <a:buNone/>
            </a:pPr>
            <a:endParaRPr lang="en-US" dirty="0"/>
          </a:p>
        </p:txBody>
      </p:sp>
      <p:sp>
        <p:nvSpPr>
          <p:cNvPr id="4" name="Rectangle 3"/>
          <p:cNvSpPr/>
          <p:nvPr/>
        </p:nvSpPr>
        <p:spPr>
          <a:xfrm>
            <a:off x="97164" y="6247368"/>
            <a:ext cx="5927072" cy="369332"/>
          </a:xfrm>
          <a:prstGeom prst="rect">
            <a:avLst/>
          </a:prstGeom>
        </p:spPr>
        <p:txBody>
          <a:bodyPr wrap="none">
            <a:spAutoFit/>
          </a:bodyPr>
          <a:lstStyle/>
          <a:p>
            <a:r>
              <a:rPr lang="en-US" dirty="0">
                <a:hlinkClick r:id="rId2"/>
              </a:rPr>
              <a:t>http://en.normandie-tourisme.fr/interactive-map-453-2.html</a:t>
            </a:r>
            <a:endParaRPr lang="en-US" dirty="0"/>
          </a:p>
        </p:txBody>
      </p:sp>
      <p:sp>
        <p:nvSpPr>
          <p:cNvPr id="5" name="Rectangle 4"/>
          <p:cNvSpPr/>
          <p:nvPr/>
        </p:nvSpPr>
        <p:spPr>
          <a:xfrm>
            <a:off x="2796746" y="219757"/>
            <a:ext cx="7820454" cy="646331"/>
          </a:xfrm>
          <a:prstGeom prst="rect">
            <a:avLst/>
          </a:prstGeom>
        </p:spPr>
        <p:txBody>
          <a:bodyPr wrap="square">
            <a:spAutoFit/>
          </a:bodyPr>
          <a:lstStyle/>
          <a:p>
            <a:r>
              <a:rPr lang="en-US" dirty="0">
                <a:hlinkClick r:id="rId3"/>
              </a:rPr>
              <a:t>https://www.ricksteves.com/watch-read-listen/video/tv-show/normandy</a:t>
            </a:r>
            <a:endParaRPr lang="en-US" dirty="0"/>
          </a:p>
          <a:p>
            <a:endParaRPr lang="en-US" dirty="0"/>
          </a:p>
        </p:txBody>
      </p:sp>
      <p:pic>
        <p:nvPicPr>
          <p:cNvPr id="1026" name="Picture 2" descr="Image result for normandy franc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318" y="1097070"/>
            <a:ext cx="381000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5"/>
          <a:srcRect l="24371" t="16645" r="7481" b="7222"/>
          <a:stretch/>
        </p:blipFill>
        <p:spPr>
          <a:xfrm>
            <a:off x="5039986" y="661709"/>
            <a:ext cx="6663064" cy="5954991"/>
          </a:xfrm>
          <a:prstGeom prst="rect">
            <a:avLst/>
          </a:prstGeom>
        </p:spPr>
      </p:pic>
      <p:pic>
        <p:nvPicPr>
          <p:cNvPr id="1028" name="Picture 4" descr="Image result for normandy franc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885484">
            <a:off x="153558" y="4653294"/>
            <a:ext cx="2466975" cy="184785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normandy franc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0518146">
            <a:off x="2658766" y="4654464"/>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normandy franc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250645">
            <a:off x="5196683" y="4798881"/>
            <a:ext cx="2286000" cy="187642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Image result for normandy franc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0561464">
            <a:off x="7420439" y="4645655"/>
            <a:ext cx="2466975" cy="184785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Image result for normandy france"/>
          <p:cNvPicPr>
            <a:picLocks noChangeAspect="1" noChangeArrowheads="1"/>
          </p:cNvPicPr>
          <p:nvPr/>
        </p:nvPicPr>
        <p:blipFill rotWithShape="1">
          <a:blip r:embed="rId10">
            <a:extLst>
              <a:ext uri="{28A0092B-C50C-407E-A947-70E740481C1C}">
                <a14:useLocalDpi xmlns:a14="http://schemas.microsoft.com/office/drawing/2010/main" val="0"/>
              </a:ext>
            </a:extLst>
          </a:blip>
          <a:srcRect b="11095"/>
          <a:stretch/>
        </p:blipFill>
        <p:spPr bwMode="auto">
          <a:xfrm rot="962117">
            <a:off x="9752223" y="4874154"/>
            <a:ext cx="2305050" cy="1761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77090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8907" y="247796"/>
            <a:ext cx="9290293" cy="712561"/>
          </a:xfrm>
        </p:spPr>
        <p:txBody>
          <a:bodyPr/>
          <a:lstStyle/>
          <a:p>
            <a:r>
              <a:rPr lang="en-US" dirty="0"/>
              <a:t>Sainte Thérèse</a:t>
            </a:r>
          </a:p>
        </p:txBody>
      </p:sp>
      <p:sp>
        <p:nvSpPr>
          <p:cNvPr id="3" name="Content Placeholder 2"/>
          <p:cNvSpPr>
            <a:spLocks noGrp="1"/>
          </p:cNvSpPr>
          <p:nvPr>
            <p:ph idx="1"/>
          </p:nvPr>
        </p:nvSpPr>
        <p:spPr>
          <a:xfrm>
            <a:off x="540374" y="960357"/>
            <a:ext cx="9334500" cy="5780314"/>
          </a:xfrm>
        </p:spPr>
        <p:txBody>
          <a:bodyPr>
            <a:normAutofit fontScale="92500" lnSpcReduction="20000"/>
          </a:bodyPr>
          <a:lstStyle/>
          <a:p>
            <a:r>
              <a:rPr lang="en-US" dirty="0"/>
              <a:t>At the age of 14, on Christmas Eve in 1886, Therese had a conversion that transformed her life. From then on, her powerful energy and sensitive spirit were turned toward love, instead of keeping herself happy. </a:t>
            </a:r>
          </a:p>
          <a:p>
            <a:r>
              <a:rPr lang="en-US" dirty="0"/>
              <a:t>At 15, she entered the Carmelite convent in </a:t>
            </a:r>
            <a:r>
              <a:rPr lang="en-US" dirty="0" err="1"/>
              <a:t>Lisieux</a:t>
            </a:r>
            <a:r>
              <a:rPr lang="en-US" dirty="0"/>
              <a:t>.  She took the religious name Sister Thérèse of the Child Jesus and the Holy Face. </a:t>
            </a:r>
          </a:p>
          <a:p>
            <a:r>
              <a:rPr lang="en-US" dirty="0"/>
              <a:t>After a long struggle with tuberculosis, she died on September 30, 1897, at the age of 24. Her last words were the story of her life: "My God, I love You!“</a:t>
            </a:r>
          </a:p>
          <a:p>
            <a:r>
              <a:rPr lang="en-US" dirty="0"/>
              <a:t>The world came to know Therese through her autobiography, "Story of a Soul". She described her life as a "little way of spiritual childhood." She lived each day with an unshakable confidence in God's love. "What matters in life," she wrote, "is not great deeds, but great love." </a:t>
            </a:r>
          </a:p>
          <a:p>
            <a:r>
              <a:rPr lang="en-US" dirty="0"/>
              <a:t>She loved flowers and saw herself as the "little flower of Jesus," who gave glory to God by just being her beautiful little self among all the other flowers in God's garden. Because of this beautiful analogy, the title "little flower" remained with St. Therese.</a:t>
            </a:r>
          </a:p>
        </p:txBody>
      </p:sp>
      <p:pic>
        <p:nvPicPr>
          <p:cNvPr id="5122" name="Picture 2" descr="Image resul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00860" y="2235621"/>
            <a:ext cx="1382486" cy="2081958"/>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4" descr="Image result for saint therese of lisieux child"/>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130" name="Picture 10" descr="Image result for saint therese of lisieux chil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92206" y="37079"/>
            <a:ext cx="1599794" cy="2081213"/>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descr="Image result for saint therese of lisieux"/>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92206" y="4434908"/>
            <a:ext cx="1484602" cy="21594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6224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38175"/>
          </a:xfrm>
        </p:spPr>
        <p:txBody>
          <a:bodyPr>
            <a:normAutofit fontScale="90000"/>
          </a:bodyPr>
          <a:lstStyle/>
          <a:p>
            <a:r>
              <a:rPr lang="en-US" dirty="0" err="1"/>
              <a:t>Lisieux</a:t>
            </a:r>
            <a:r>
              <a:rPr lang="en-US" dirty="0"/>
              <a:t>: </a:t>
            </a:r>
            <a:r>
              <a:rPr lang="en-US" dirty="0" err="1"/>
              <a:t>Basilique</a:t>
            </a:r>
            <a:r>
              <a:rPr lang="en-US" dirty="0"/>
              <a:t> de Sainte-Thérèse</a:t>
            </a:r>
          </a:p>
        </p:txBody>
      </p:sp>
      <p:sp>
        <p:nvSpPr>
          <p:cNvPr id="3" name="Content Placeholder 2"/>
          <p:cNvSpPr>
            <a:spLocks noGrp="1"/>
          </p:cNvSpPr>
          <p:nvPr>
            <p:ph idx="1"/>
          </p:nvPr>
        </p:nvSpPr>
        <p:spPr>
          <a:xfrm>
            <a:off x="838200" y="1003300"/>
            <a:ext cx="7255329" cy="5562600"/>
          </a:xfrm>
        </p:spPr>
        <p:txBody>
          <a:bodyPr>
            <a:normAutofit fontScale="77500" lnSpcReduction="20000"/>
          </a:bodyPr>
          <a:lstStyle/>
          <a:p>
            <a:r>
              <a:rPr lang="en-US" dirty="0"/>
              <a:t>The idea of building a </a:t>
            </a:r>
            <a:r>
              <a:rPr lang="en-US" b="1" dirty="0"/>
              <a:t>basilica</a:t>
            </a:r>
            <a:r>
              <a:rPr lang="en-US" dirty="0"/>
              <a:t> at </a:t>
            </a:r>
            <a:r>
              <a:rPr lang="en-US" dirty="0" err="1"/>
              <a:t>Lisieux</a:t>
            </a:r>
            <a:r>
              <a:rPr lang="en-US" dirty="0"/>
              <a:t> in </a:t>
            </a:r>
            <a:r>
              <a:rPr lang="en-US" dirty="0" err="1"/>
              <a:t>honour</a:t>
            </a:r>
            <a:r>
              <a:rPr lang="en-US" dirty="0"/>
              <a:t> of the newly canonized saint (1925) met with much opposition from the local clergy. They argued that the town already possessed many religious buildings and it was thought that devotion to Thérèse, which enjoyed great popularity among the French soldiers during the First World War, had had its day.</a:t>
            </a:r>
          </a:p>
          <a:p>
            <a:pPr fontAlgn="base"/>
            <a:r>
              <a:rPr lang="en-US" dirty="0"/>
              <a:t>An internationally respected architect from the north of France, Louis-Marie </a:t>
            </a:r>
            <a:r>
              <a:rPr lang="en-US" dirty="0" err="1"/>
              <a:t>Cordonnier</a:t>
            </a:r>
            <a:r>
              <a:rPr lang="en-US" dirty="0"/>
              <a:t>, however, was eventually was asked to submit a design.</a:t>
            </a:r>
          </a:p>
          <a:p>
            <a:pPr fontAlgn="base"/>
            <a:r>
              <a:rPr lang="en-US" dirty="0"/>
              <a:t>The basilica has a total surface area of 4,500 m²(@15,000 </a:t>
            </a:r>
            <a:r>
              <a:rPr lang="en-US" dirty="0" err="1"/>
              <a:t>sq</a:t>
            </a:r>
            <a:r>
              <a:rPr lang="en-US" dirty="0"/>
              <a:t> </a:t>
            </a:r>
            <a:r>
              <a:rPr lang="en-US" dirty="0" err="1"/>
              <a:t>ft</a:t>
            </a:r>
            <a:r>
              <a:rPr lang="en-US" dirty="0"/>
              <a:t>), the height of the dome is 90 m (295 </a:t>
            </a:r>
            <a:r>
              <a:rPr lang="en-US" dirty="0" err="1"/>
              <a:t>ft</a:t>
            </a:r>
            <a:r>
              <a:rPr lang="en-US" dirty="0"/>
              <a:t>), the height below the vault is 34 m (111 </a:t>
            </a:r>
            <a:r>
              <a:rPr lang="en-US" dirty="0" err="1"/>
              <a:t>ft</a:t>
            </a:r>
            <a:r>
              <a:rPr lang="en-US" dirty="0"/>
              <a:t>).</a:t>
            </a:r>
          </a:p>
          <a:p>
            <a:pPr fontAlgn="base"/>
            <a:r>
              <a:rPr lang="en-US" dirty="0"/>
              <a:t>On the July 11, 1937, during the 11th National Eucharistic Congress, Cardinal </a:t>
            </a:r>
            <a:r>
              <a:rPr lang="en-US" dirty="0" err="1"/>
              <a:t>Pacelli</a:t>
            </a:r>
            <a:r>
              <a:rPr lang="en-US" dirty="0"/>
              <a:t> (the future Pope Pius </a:t>
            </a:r>
            <a:r>
              <a:rPr lang="en-US" cap="small" dirty="0"/>
              <a:t>XII</a:t>
            </a:r>
            <a:r>
              <a:rPr lang="en-US" dirty="0"/>
              <a:t>) conducted the solemn blessing of the Basilica.</a:t>
            </a:r>
          </a:p>
          <a:p>
            <a:pPr fontAlgn="base"/>
            <a:r>
              <a:rPr lang="en-US" dirty="0"/>
              <a:t>The Basilica suffered little during the bombings of June 1944 and the completion works (stained glass and mosaics) continued up until  July 11, 1951, on which date the sanctuary was consecrated by the Archbishop of Rouen, with the Papal Legate, Cardinal </a:t>
            </a:r>
            <a:r>
              <a:rPr lang="en-US" dirty="0" err="1"/>
              <a:t>Feltin</a:t>
            </a:r>
            <a:r>
              <a:rPr lang="en-US" dirty="0"/>
              <a:t>, presiding.</a:t>
            </a:r>
          </a:p>
          <a:p>
            <a:pPr fontAlgn="base"/>
            <a:endParaRPr lang="en-US" dirty="0"/>
          </a:p>
          <a:p>
            <a:endParaRPr lang="en-US" dirty="0"/>
          </a:p>
        </p:txBody>
      </p:sp>
      <p:pic>
        <p:nvPicPr>
          <p:cNvPr id="6146" name="Picture 2" descr="Image result for basilique saint therese of lisieu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3529" y="1003300"/>
            <a:ext cx="3810000" cy="2543175"/>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basilique saint therese of lisieux"/>
          <p:cNvPicPr>
            <a:picLocks noChangeAspect="1" noChangeArrowheads="1"/>
          </p:cNvPicPr>
          <p:nvPr/>
        </p:nvPicPr>
        <p:blipFill rotWithShape="1">
          <a:blip r:embed="rId3">
            <a:extLst>
              <a:ext uri="{28A0092B-C50C-407E-A947-70E740481C1C}">
                <a14:useLocalDpi xmlns:a14="http://schemas.microsoft.com/office/drawing/2010/main" val="0"/>
              </a:ext>
            </a:extLst>
          </a:blip>
          <a:srcRect b="10142"/>
          <a:stretch/>
        </p:blipFill>
        <p:spPr bwMode="auto">
          <a:xfrm>
            <a:off x="8093529" y="3977960"/>
            <a:ext cx="3912054" cy="2587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0570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39775"/>
          </a:xfrm>
        </p:spPr>
        <p:txBody>
          <a:bodyPr/>
          <a:lstStyle/>
          <a:p>
            <a:r>
              <a:rPr lang="en-US" dirty="0" err="1"/>
              <a:t>Lisieux</a:t>
            </a:r>
            <a:r>
              <a:rPr lang="en-US" dirty="0"/>
              <a:t>: </a:t>
            </a:r>
            <a:r>
              <a:rPr lang="en-US" dirty="0" err="1"/>
              <a:t>Basilique</a:t>
            </a:r>
            <a:r>
              <a:rPr lang="en-US" dirty="0"/>
              <a:t> de Sainte-Thérèse</a:t>
            </a:r>
          </a:p>
        </p:txBody>
      </p:sp>
      <p:sp>
        <p:nvSpPr>
          <p:cNvPr id="3" name="Content Placeholder 2"/>
          <p:cNvSpPr>
            <a:spLocks noGrp="1"/>
          </p:cNvSpPr>
          <p:nvPr>
            <p:ph idx="1"/>
          </p:nvPr>
        </p:nvSpPr>
        <p:spPr>
          <a:xfrm>
            <a:off x="838201" y="1104900"/>
            <a:ext cx="7081158" cy="5072063"/>
          </a:xfrm>
        </p:spPr>
        <p:txBody>
          <a:bodyPr>
            <a:normAutofit fontScale="92500" lnSpcReduction="10000"/>
          </a:bodyPr>
          <a:lstStyle/>
          <a:p>
            <a:r>
              <a:rPr lang="en-US" dirty="0"/>
              <a:t>3000 pilgrims can be seated in the </a:t>
            </a:r>
            <a:r>
              <a:rPr lang="en-US" b="1" dirty="0"/>
              <a:t>Basilica</a:t>
            </a:r>
            <a:r>
              <a:rPr lang="en-US" dirty="0"/>
              <a:t>. Participation in the ceremonies of the sanctuary is unhindered and there are no columns to block one’s view.</a:t>
            </a:r>
          </a:p>
          <a:p>
            <a:r>
              <a:rPr lang="en-US" dirty="0"/>
              <a:t>The mosaics and stained glass were produced in the studios of Pierre </a:t>
            </a:r>
            <a:r>
              <a:rPr lang="en-US" dirty="0" err="1"/>
              <a:t>Gaudin</a:t>
            </a:r>
            <a:r>
              <a:rPr lang="en-US" dirty="0"/>
              <a:t>, a student of the great tradition of the glass artists of the Middle Ages</a:t>
            </a:r>
          </a:p>
          <a:p>
            <a:r>
              <a:rPr lang="en-US" dirty="0"/>
              <a:t>The color of the glass is used to encourage contemplation … Only a small amount of sunlight is required in order for Pierre </a:t>
            </a:r>
            <a:r>
              <a:rPr lang="en-US" dirty="0" err="1"/>
              <a:t>Gaudin’s</a:t>
            </a:r>
            <a:r>
              <a:rPr lang="en-US" dirty="0"/>
              <a:t> windows to create a particularly warm atmosphere in the basilica. The artist gave priority to his love for abstract art.</a:t>
            </a:r>
          </a:p>
        </p:txBody>
      </p:sp>
      <p:pic>
        <p:nvPicPr>
          <p:cNvPr id="4098" name="Picture 2" descr="Basilique sainte-Thérèse de lisieux&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45929" y="1126331"/>
            <a:ext cx="3740727" cy="25146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basilica de Sainte Therese lisieux stained glas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19358" y="3804556"/>
            <a:ext cx="2035629" cy="3053444"/>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Image result for basilica de Sainte Therese lisieux stained glas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99963" y="3804556"/>
            <a:ext cx="2075707" cy="3113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4495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Lisieux</a:t>
            </a:r>
            <a:endParaRPr lang="en-US" dirty="0"/>
          </a:p>
        </p:txBody>
      </p:sp>
      <p:sp>
        <p:nvSpPr>
          <p:cNvPr id="3" name="Content Placeholder 2"/>
          <p:cNvSpPr>
            <a:spLocks noGrp="1"/>
          </p:cNvSpPr>
          <p:nvPr>
            <p:ph idx="1"/>
          </p:nvPr>
        </p:nvSpPr>
        <p:spPr/>
        <p:txBody>
          <a:bodyPr/>
          <a:lstStyle/>
          <a:p>
            <a:endParaRPr lang="en-US" dirty="0"/>
          </a:p>
        </p:txBody>
      </p:sp>
      <p:pic>
        <p:nvPicPr>
          <p:cNvPr id="1028" name="Picture 4" descr="Inside the Basil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6696" y="3671493"/>
            <a:ext cx="4756150" cy="317910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nside the Basil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958" y="1690688"/>
            <a:ext cx="6540283" cy="437165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The cupol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1500" y="104973"/>
            <a:ext cx="4946542" cy="3306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7236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3575"/>
          </a:xfrm>
        </p:spPr>
        <p:txBody>
          <a:bodyPr>
            <a:normAutofit fontScale="90000"/>
          </a:bodyPr>
          <a:lstStyle/>
          <a:p>
            <a:r>
              <a:rPr lang="en-US" dirty="0"/>
              <a:t>The Crypt</a:t>
            </a:r>
          </a:p>
        </p:txBody>
      </p:sp>
      <p:sp>
        <p:nvSpPr>
          <p:cNvPr id="3" name="Content Placeholder 2"/>
          <p:cNvSpPr>
            <a:spLocks noGrp="1"/>
          </p:cNvSpPr>
          <p:nvPr>
            <p:ph idx="1"/>
          </p:nvPr>
        </p:nvSpPr>
        <p:spPr>
          <a:xfrm>
            <a:off x="812800" y="1371600"/>
            <a:ext cx="4510314" cy="5257800"/>
          </a:xfrm>
        </p:spPr>
        <p:txBody>
          <a:bodyPr>
            <a:normAutofit fontScale="77500" lnSpcReduction="20000"/>
          </a:bodyPr>
          <a:lstStyle/>
          <a:p>
            <a:r>
              <a:rPr lang="en-US" dirty="0"/>
              <a:t>In 1958, the decoration of the </a:t>
            </a:r>
            <a:r>
              <a:rPr lang="en-US" b="1" dirty="0"/>
              <a:t>Crypt</a:t>
            </a:r>
            <a:r>
              <a:rPr lang="en-US" dirty="0"/>
              <a:t> was completed with the laying of five mosaics representing the important stages in Thérèse’s life: </a:t>
            </a:r>
          </a:p>
          <a:p>
            <a:pPr lvl="1"/>
            <a:r>
              <a:rPr lang="en-US" dirty="0"/>
              <a:t>the Baptism of Marie Françoise Thérèse Martin at the </a:t>
            </a:r>
            <a:r>
              <a:rPr lang="en-US" dirty="0">
                <a:ea typeface="Verdana" panose="020B0604030504040204" pitchFamily="34" charset="0"/>
                <a:cs typeface="Verdana" panose="020B0604030504040204" pitchFamily="34" charset="0"/>
              </a:rPr>
              <a:t>Church of </a:t>
            </a:r>
            <a:r>
              <a:rPr lang="en-US" altLang="en-US" dirty="0">
                <a:solidFill>
                  <a:srgbClr val="52412F"/>
                </a:solidFill>
                <a:ea typeface="Verdana" panose="020B0604030504040204" pitchFamily="34" charset="0"/>
                <a:cs typeface="Verdana" panose="020B0604030504040204" pitchFamily="34" charset="0"/>
              </a:rPr>
              <a:t>Notre-Dame at </a:t>
            </a:r>
            <a:r>
              <a:rPr lang="en-US" altLang="en-US" dirty="0" err="1">
                <a:solidFill>
                  <a:srgbClr val="52412F"/>
                </a:solidFill>
                <a:ea typeface="Verdana" panose="020B0604030504040204" pitchFamily="34" charset="0"/>
                <a:cs typeface="Verdana" panose="020B0604030504040204" pitchFamily="34" charset="0"/>
              </a:rPr>
              <a:t>Alençon</a:t>
            </a:r>
            <a:r>
              <a:rPr lang="en-US" altLang="en-US" dirty="0">
                <a:solidFill>
                  <a:srgbClr val="52412F"/>
                </a:solidFill>
                <a:ea typeface="Verdana" panose="020B0604030504040204" pitchFamily="34" charset="0"/>
                <a:cs typeface="Verdana" panose="020B0604030504040204" pitchFamily="34" charset="0"/>
              </a:rPr>
              <a:t> on 4th January 1873</a:t>
            </a:r>
            <a:endParaRPr lang="en-US" altLang="en-US" sz="1600" dirty="0">
              <a:solidFill>
                <a:srgbClr val="52412F"/>
              </a:solidFill>
              <a:ea typeface="Verdana" panose="020B0604030504040204" pitchFamily="34" charset="0"/>
              <a:cs typeface="Verdana" panose="020B0604030504040204" pitchFamily="34" charset="0"/>
            </a:endParaRPr>
          </a:p>
          <a:p>
            <a:pPr lvl="1"/>
            <a:r>
              <a:rPr lang="en-US" altLang="en-US" dirty="0">
                <a:solidFill>
                  <a:srgbClr val="52412F"/>
                </a:solidFill>
                <a:ea typeface="Verdana" panose="020B0604030504040204" pitchFamily="34" charset="0"/>
                <a:cs typeface="Verdana" panose="020B0604030504040204" pitchFamily="34" charset="0"/>
              </a:rPr>
              <a:t>the First Holy Communion of Thérèse at the Benedictine Abbey of </a:t>
            </a:r>
            <a:r>
              <a:rPr lang="en-US" altLang="en-US" dirty="0" err="1">
                <a:solidFill>
                  <a:srgbClr val="52412F"/>
                </a:solidFill>
                <a:ea typeface="Verdana" panose="020B0604030504040204" pitchFamily="34" charset="0"/>
                <a:cs typeface="Verdana" panose="020B0604030504040204" pitchFamily="34" charset="0"/>
              </a:rPr>
              <a:t>Lisieux</a:t>
            </a:r>
            <a:r>
              <a:rPr lang="en-US" altLang="en-US" dirty="0">
                <a:solidFill>
                  <a:srgbClr val="52412F"/>
                </a:solidFill>
                <a:ea typeface="Verdana" panose="020B0604030504040204" pitchFamily="34" charset="0"/>
                <a:cs typeface="Verdana" panose="020B0604030504040204" pitchFamily="34" charset="0"/>
              </a:rPr>
              <a:t> on 8th May 1884</a:t>
            </a:r>
            <a:r>
              <a:rPr lang="en-US" altLang="en-US" sz="1600" dirty="0">
                <a:solidFill>
                  <a:srgbClr val="52412F"/>
                </a:solidFill>
                <a:ea typeface="Verdana" panose="020B0604030504040204" pitchFamily="34" charset="0"/>
                <a:cs typeface="Verdana" panose="020B0604030504040204" pitchFamily="34" charset="0"/>
              </a:rPr>
              <a:t> </a:t>
            </a:r>
            <a:r>
              <a:rPr lang="en-US" altLang="en-US" dirty="0">
                <a:solidFill>
                  <a:srgbClr val="52412F"/>
                </a:solidFill>
                <a:ea typeface="Verdana" panose="020B0604030504040204" pitchFamily="34" charset="0"/>
                <a:cs typeface="Verdana" panose="020B0604030504040204" pitchFamily="34" charset="0"/>
              </a:rPr>
              <a:t>;</a:t>
            </a:r>
          </a:p>
          <a:p>
            <a:pPr lvl="1"/>
            <a:r>
              <a:rPr lang="en-US" altLang="en-US" dirty="0">
                <a:solidFill>
                  <a:srgbClr val="52412F"/>
                </a:solidFill>
                <a:ea typeface="Verdana" panose="020B0604030504040204" pitchFamily="34" charset="0"/>
                <a:cs typeface="Verdana" panose="020B0604030504040204" pitchFamily="34" charset="0"/>
              </a:rPr>
              <a:t>the miraculous healing of Thérèse at Les </a:t>
            </a:r>
            <a:r>
              <a:rPr lang="en-US" altLang="en-US" dirty="0" err="1">
                <a:solidFill>
                  <a:srgbClr val="52412F"/>
                </a:solidFill>
                <a:ea typeface="Verdana" panose="020B0604030504040204" pitchFamily="34" charset="0"/>
                <a:cs typeface="Verdana" panose="020B0604030504040204" pitchFamily="34" charset="0"/>
              </a:rPr>
              <a:t>Buissonnets</a:t>
            </a:r>
            <a:r>
              <a:rPr lang="en-US" altLang="en-US" dirty="0">
                <a:solidFill>
                  <a:srgbClr val="52412F"/>
                </a:solidFill>
                <a:ea typeface="Verdana" panose="020B0604030504040204" pitchFamily="34" charset="0"/>
                <a:cs typeface="Verdana" panose="020B0604030504040204" pitchFamily="34" charset="0"/>
              </a:rPr>
              <a:t> on the Feast of Pentecost on 13th May 1883</a:t>
            </a:r>
            <a:r>
              <a:rPr lang="en-US" altLang="en-US" sz="1600" dirty="0">
                <a:solidFill>
                  <a:srgbClr val="52412F"/>
                </a:solidFill>
                <a:ea typeface="Verdana" panose="020B0604030504040204" pitchFamily="34" charset="0"/>
                <a:cs typeface="Verdana" panose="020B0604030504040204" pitchFamily="34" charset="0"/>
              </a:rPr>
              <a:t> </a:t>
            </a:r>
            <a:r>
              <a:rPr lang="en-US" altLang="en-US" dirty="0">
                <a:solidFill>
                  <a:srgbClr val="52412F"/>
                </a:solidFill>
                <a:ea typeface="Verdana" panose="020B0604030504040204" pitchFamily="34" charset="0"/>
                <a:cs typeface="Verdana" panose="020B0604030504040204" pitchFamily="34" charset="0"/>
              </a:rPr>
              <a:t> </a:t>
            </a:r>
          </a:p>
          <a:p>
            <a:pPr lvl="1"/>
            <a:r>
              <a:rPr lang="en-US" altLang="en-US" dirty="0">
                <a:solidFill>
                  <a:srgbClr val="52412F"/>
                </a:solidFill>
                <a:ea typeface="Verdana" panose="020B0604030504040204" pitchFamily="34" charset="0"/>
                <a:cs typeface="Verdana" panose="020B0604030504040204" pitchFamily="34" charset="0"/>
              </a:rPr>
              <a:t>Thérèse’s profession on 8th September 1890</a:t>
            </a:r>
            <a:r>
              <a:rPr lang="en-US" altLang="en-US" sz="1600" dirty="0">
                <a:solidFill>
                  <a:srgbClr val="52412F"/>
                </a:solidFill>
                <a:ea typeface="Verdana" panose="020B0604030504040204" pitchFamily="34" charset="0"/>
                <a:cs typeface="Verdana" panose="020B0604030504040204" pitchFamily="34" charset="0"/>
              </a:rPr>
              <a:t> </a:t>
            </a:r>
            <a:endParaRPr lang="en-US" altLang="en-US" dirty="0">
              <a:solidFill>
                <a:srgbClr val="52412F"/>
              </a:solidFill>
              <a:ea typeface="Verdana" panose="020B0604030504040204" pitchFamily="34" charset="0"/>
              <a:cs typeface="Verdana" panose="020B0604030504040204" pitchFamily="34" charset="0"/>
            </a:endParaRPr>
          </a:p>
          <a:p>
            <a:pPr lvl="1"/>
            <a:r>
              <a:rPr lang="en-US" altLang="en-US" dirty="0">
                <a:solidFill>
                  <a:srgbClr val="52412F"/>
                </a:solidFill>
                <a:ea typeface="Verdana" panose="020B0604030504040204" pitchFamily="34" charset="0"/>
                <a:cs typeface="Verdana" panose="020B0604030504040204" pitchFamily="34" charset="0"/>
              </a:rPr>
              <a:t>Thérèse’s death on 30th September 1897.</a:t>
            </a:r>
          </a:p>
          <a:p>
            <a:r>
              <a:rPr lang="en-US" dirty="0"/>
              <a:t>The crypt also holds the reliquary of the parents of saint Thérèse.</a:t>
            </a:r>
            <a:endParaRPr lang="en-US" altLang="en-US" dirty="0">
              <a:solidFill>
                <a:srgbClr val="52412F"/>
              </a:solidFill>
              <a:latin typeface="Verdana" panose="020B0604030504040204" pitchFamily="34" charset="0"/>
            </a:endParaRPr>
          </a:p>
          <a:p>
            <a:endParaRPr lang="en-US" dirty="0"/>
          </a:p>
        </p:txBody>
      </p:sp>
      <p:sp>
        <p:nvSpPr>
          <p:cNvPr id="11" name="Rectangle 6"/>
          <p:cNvSpPr>
            <a:spLocks noChangeArrowheads="1"/>
          </p:cNvSpPr>
          <p:nvPr/>
        </p:nvSpPr>
        <p:spPr bwMode="auto">
          <a:xfrm>
            <a:off x="0" y="-92333"/>
            <a:ext cx="88166" cy="184666"/>
          </a:xfrm>
          <a:prstGeom prst="rect">
            <a:avLst/>
          </a:prstGeom>
          <a:solidFill>
            <a:srgbClr val="F6F6F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52412F"/>
                </a:solidFill>
                <a:effectLst/>
                <a:latin typeface="Verdana" panose="020B0604030504040204" pitchFamily="34" charset="0"/>
              </a:rPr>
              <a:t> </a:t>
            </a:r>
            <a:r>
              <a:rPr kumimoji="0" lang="en-US" altLang="en-US" sz="12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2" name="Rectangle 7"/>
          <p:cNvSpPr>
            <a:spLocks noChangeArrowheads="1"/>
          </p:cNvSpPr>
          <p:nvPr/>
        </p:nvSpPr>
        <p:spPr bwMode="auto">
          <a:xfrm>
            <a:off x="0" y="-92333"/>
            <a:ext cx="88166" cy="184666"/>
          </a:xfrm>
          <a:prstGeom prst="rect">
            <a:avLst/>
          </a:prstGeom>
          <a:solidFill>
            <a:srgbClr val="F6F6F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52412F"/>
                </a:solidFill>
                <a:effectLst/>
                <a:latin typeface="Verdana" panose="020B0604030504040204" pitchFamily="34" charset="0"/>
              </a:rPr>
              <a:t> </a:t>
            </a:r>
            <a:r>
              <a:rPr kumimoji="0" lang="en-US" altLang="en-US" sz="12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3" name="Rectangle 8"/>
          <p:cNvSpPr>
            <a:spLocks noChangeArrowheads="1"/>
          </p:cNvSpPr>
          <p:nvPr/>
        </p:nvSpPr>
        <p:spPr bwMode="auto">
          <a:xfrm>
            <a:off x="0" y="-92333"/>
            <a:ext cx="89768" cy="184666"/>
          </a:xfrm>
          <a:prstGeom prst="rect">
            <a:avLst/>
          </a:prstGeom>
          <a:solidFill>
            <a:srgbClr val="F6F6F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52412F"/>
                </a:solidFill>
                <a:effectLst/>
                <a:latin typeface="Verdana" panose="020B0604030504040204" pitchFamily="34" charset="0"/>
              </a:rPr>
              <a:t>.</a:t>
            </a:r>
            <a:r>
              <a:rPr kumimoji="0" lang="en-US" altLang="en-US" sz="1200" b="0" i="0" u="none" strike="noStrike" cap="none" normalizeH="0" baseline="0" dirty="0">
                <a:ln>
                  <a:noFill/>
                </a:ln>
                <a:solidFill>
                  <a:schemeClr val="tx1"/>
                </a:solidFill>
                <a:effectLst/>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4" name="Picture 14" descr="Main Altar in the Cryp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9900" y="3501244"/>
            <a:ext cx="4679925" cy="312815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2" descr="Recalling There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9899" y="267519"/>
            <a:ext cx="4679925" cy="3128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95912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6600" y="314325"/>
            <a:ext cx="10515600" cy="688975"/>
          </a:xfrm>
        </p:spPr>
        <p:txBody>
          <a:bodyPr>
            <a:normAutofit fontScale="90000"/>
          </a:bodyPr>
          <a:lstStyle/>
          <a:p>
            <a:r>
              <a:rPr lang="en-US" dirty="0" err="1"/>
              <a:t>Lisieux</a:t>
            </a:r>
            <a:r>
              <a:rPr lang="en-US" dirty="0"/>
              <a:t>: </a:t>
            </a:r>
            <a:r>
              <a:rPr lang="en-US" b="1" dirty="0" err="1"/>
              <a:t>Cathédral</a:t>
            </a:r>
            <a:r>
              <a:rPr lang="en-US" b="1" dirty="0"/>
              <a:t> Saint-Pierre</a:t>
            </a:r>
            <a:endParaRPr lang="en-US" dirty="0"/>
          </a:p>
        </p:txBody>
      </p:sp>
      <p:sp>
        <p:nvSpPr>
          <p:cNvPr id="3" name="Content Placeholder 2"/>
          <p:cNvSpPr>
            <a:spLocks noGrp="1"/>
          </p:cNvSpPr>
          <p:nvPr>
            <p:ph idx="1"/>
          </p:nvPr>
        </p:nvSpPr>
        <p:spPr>
          <a:xfrm>
            <a:off x="838200" y="1003300"/>
            <a:ext cx="7055757" cy="5461000"/>
          </a:xfrm>
        </p:spPr>
        <p:txBody>
          <a:bodyPr>
            <a:normAutofit fontScale="92500" lnSpcReduction="10000"/>
          </a:bodyPr>
          <a:lstStyle/>
          <a:p>
            <a:r>
              <a:rPr lang="en-US" dirty="0"/>
              <a:t>Also in </a:t>
            </a:r>
            <a:r>
              <a:rPr lang="en-US" dirty="0" err="1"/>
              <a:t>Lisieux</a:t>
            </a:r>
            <a:r>
              <a:rPr lang="en-US" dirty="0"/>
              <a:t>, one finds the </a:t>
            </a:r>
            <a:r>
              <a:rPr lang="en-US" b="1" dirty="0" err="1"/>
              <a:t>Cathédral</a:t>
            </a:r>
            <a:r>
              <a:rPr lang="en-US" b="1" dirty="0"/>
              <a:t> Saint-Pierre, </a:t>
            </a:r>
            <a:r>
              <a:rPr lang="en-US" dirty="0"/>
              <a:t>a 12th century Gothic style cathedral that somehow escaped serious damage during the war. </a:t>
            </a:r>
            <a:r>
              <a:rPr lang="en-US" dirty="0">
                <a:solidFill>
                  <a:srgbClr val="FF0000"/>
                </a:solidFill>
              </a:rPr>
              <a:t>It was here that Henry, future King of England, married Eleanor of Aquitaine in 1152. </a:t>
            </a:r>
          </a:p>
          <a:p>
            <a:r>
              <a:rPr lang="en-US" dirty="0"/>
              <a:t>A less noble distinction, Bishop </a:t>
            </a:r>
            <a:r>
              <a:rPr lang="en-US" dirty="0" err="1"/>
              <a:t>Cauchon</a:t>
            </a:r>
            <a:r>
              <a:rPr lang="en-US" dirty="0"/>
              <a:t>, who played a key role in the trial and downfall of Joan of Arc in the 15th century, is also buried in the cathedral.</a:t>
            </a:r>
          </a:p>
          <a:p>
            <a:r>
              <a:rPr lang="en-US" dirty="0"/>
              <a:t>The 12th century was the very beginning of the period dominated by gothic architecture and </a:t>
            </a:r>
            <a:r>
              <a:rPr lang="en-US" dirty="0" err="1"/>
              <a:t>Lisieux</a:t>
            </a:r>
            <a:r>
              <a:rPr lang="en-US" dirty="0"/>
              <a:t> cathedral is one of the earliest examples built in France. It was constructed on the site of, and incorporates elements from, an earlier roman style cathedral on the same site that burned down in 1136.</a:t>
            </a:r>
          </a:p>
          <a:p>
            <a:endParaRPr lang="en-US" dirty="0"/>
          </a:p>
        </p:txBody>
      </p:sp>
      <p:pic>
        <p:nvPicPr>
          <p:cNvPr id="7170" name="Picture 2" descr="Image result for cathédrale saint pierre of lisieux"/>
          <p:cNvPicPr>
            <a:picLocks noChangeAspect="1" noChangeArrowheads="1"/>
          </p:cNvPicPr>
          <p:nvPr/>
        </p:nvPicPr>
        <p:blipFill rotWithShape="1">
          <a:blip r:embed="rId2">
            <a:extLst>
              <a:ext uri="{28A0092B-C50C-407E-A947-70E740481C1C}">
                <a14:useLocalDpi xmlns:a14="http://schemas.microsoft.com/office/drawing/2010/main" val="0"/>
              </a:ext>
            </a:extLst>
          </a:blip>
          <a:srcRect l="14260" r="23069"/>
          <a:stretch/>
        </p:blipFill>
        <p:spPr bwMode="auto">
          <a:xfrm>
            <a:off x="7893957" y="0"/>
            <a:ext cx="429804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1742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79475"/>
          </a:xfrm>
        </p:spPr>
        <p:txBody>
          <a:bodyPr/>
          <a:lstStyle/>
          <a:p>
            <a:r>
              <a:rPr lang="en-US" dirty="0"/>
              <a:t>Deauville</a:t>
            </a:r>
          </a:p>
        </p:txBody>
      </p:sp>
      <p:sp>
        <p:nvSpPr>
          <p:cNvPr id="5" name="Rectangle 4"/>
          <p:cNvSpPr/>
          <p:nvPr/>
        </p:nvSpPr>
        <p:spPr>
          <a:xfrm>
            <a:off x="3078522" y="6488668"/>
            <a:ext cx="4968155" cy="369332"/>
          </a:xfrm>
          <a:prstGeom prst="rect">
            <a:avLst/>
          </a:prstGeom>
        </p:spPr>
        <p:txBody>
          <a:bodyPr wrap="none">
            <a:spAutoFit/>
          </a:bodyPr>
          <a:lstStyle/>
          <a:p>
            <a:r>
              <a:rPr lang="en-US" i="1" dirty="0"/>
              <a:t>Bathing Time at Deauville</a:t>
            </a:r>
            <a:r>
              <a:rPr lang="en-US" dirty="0"/>
              <a:t>, by Eugène Boudin, 1865</a:t>
            </a:r>
          </a:p>
        </p:txBody>
      </p:sp>
      <p:pic>
        <p:nvPicPr>
          <p:cNvPr id="6" name="Picture 2" descr="Loire Valley Map"/>
          <p:cNvPicPr>
            <a:picLocks noChangeAspect="1" noChangeArrowheads="1"/>
          </p:cNvPicPr>
          <p:nvPr/>
        </p:nvPicPr>
        <p:blipFill rotWithShape="1">
          <a:blip r:embed="rId2">
            <a:extLst>
              <a:ext uri="{28A0092B-C50C-407E-A947-70E740481C1C}">
                <a14:useLocalDpi xmlns:a14="http://schemas.microsoft.com/office/drawing/2010/main" val="0"/>
              </a:ext>
            </a:extLst>
          </a:blip>
          <a:srcRect b="2509"/>
          <a:stretch/>
        </p:blipFill>
        <p:spPr bwMode="auto">
          <a:xfrm>
            <a:off x="3377167" y="546100"/>
            <a:ext cx="7996999" cy="5942568"/>
          </a:xfrm>
          <a:prstGeom prst="rect">
            <a:avLst/>
          </a:prstGeom>
          <a:noFill/>
          <a:extLst>
            <a:ext uri="{909E8E84-426E-40DD-AFC4-6F175D3DCCD1}">
              <a14:hiddenFill xmlns:a14="http://schemas.microsoft.com/office/drawing/2010/main">
                <a:solidFill>
                  <a:srgbClr val="FFFFFF"/>
                </a:solidFill>
              </a14:hiddenFill>
            </a:ext>
          </a:extLst>
        </p:spPr>
      </p:pic>
      <p:sp>
        <p:nvSpPr>
          <p:cNvPr id="3" name="Arrow: Right 2"/>
          <p:cNvSpPr/>
          <p:nvPr/>
        </p:nvSpPr>
        <p:spPr>
          <a:xfrm rot="1444992">
            <a:off x="3272270" y="1615972"/>
            <a:ext cx="419623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96724" y="1041400"/>
            <a:ext cx="9198552" cy="5447268"/>
          </a:xfrm>
        </p:spPr>
      </p:pic>
    </p:spTree>
    <p:extLst>
      <p:ext uri="{BB962C8B-B14F-4D97-AF65-F5344CB8AC3E}">
        <p14:creationId xmlns:p14="http://schemas.microsoft.com/office/powerpoint/2010/main" val="3611985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Deauville</a:t>
            </a:r>
          </a:p>
        </p:txBody>
      </p:sp>
      <p:sp>
        <p:nvSpPr>
          <p:cNvPr id="3" name="Content Placeholder 2"/>
          <p:cNvSpPr>
            <a:spLocks noGrp="1"/>
          </p:cNvSpPr>
          <p:nvPr>
            <p:ph idx="1"/>
          </p:nvPr>
        </p:nvSpPr>
        <p:spPr>
          <a:xfrm>
            <a:off x="838200" y="1270000"/>
            <a:ext cx="6121400" cy="4906963"/>
          </a:xfrm>
        </p:spPr>
        <p:txBody>
          <a:bodyPr>
            <a:normAutofit fontScale="70000" lnSpcReduction="20000"/>
          </a:bodyPr>
          <a:lstStyle/>
          <a:p>
            <a:r>
              <a:rPr lang="en-US" dirty="0"/>
              <a:t>A part of the ‘Normandy Riviera’ Deauville is a lovely sea-side town with a great beach, great buildings, great shops and an annual film-festival not to mention a renowned race-track, golf and a casino. What more could you want?</a:t>
            </a:r>
          </a:p>
          <a:p>
            <a:r>
              <a:rPr lang="en-US" dirty="0">
                <a:solidFill>
                  <a:srgbClr val="FF0000"/>
                </a:solidFill>
              </a:rPr>
              <a:t>Deauville started life as the vision of the half-brother of Napoleon the Third. From the adjacent town of Trouville he looked across the marshes and dunes and decided to build a race-track. Elegant villas were built between the race-track and the sea and Deauville was born. When it was first created it was an up-market resort and has remained so ever since.</a:t>
            </a:r>
          </a:p>
          <a:p>
            <a:r>
              <a:rPr lang="en-US" dirty="0"/>
              <a:t>Although initially founded and developed in the 19th century, it was in the early 20th century that the second wave of development took place in Deauville, including the renowned boardwalk along the coast, the sophisticated casino, and the grand hotels - the Hotel Normandy and the Royal Hotel, and the golf course.</a:t>
            </a:r>
          </a:p>
          <a:p>
            <a:endParaRPr lang="en-US" dirty="0"/>
          </a:p>
        </p:txBody>
      </p:sp>
      <p:pic>
        <p:nvPicPr>
          <p:cNvPr id="11266" name="Picture 2" descr="Image result for deauville"/>
          <p:cNvPicPr>
            <a:picLocks noChangeAspect="1" noChangeArrowheads="1"/>
          </p:cNvPicPr>
          <p:nvPr/>
        </p:nvPicPr>
        <p:blipFill rotWithShape="1">
          <a:blip r:embed="rId2">
            <a:extLst>
              <a:ext uri="{28A0092B-C50C-407E-A947-70E740481C1C}">
                <a14:useLocalDpi xmlns:a14="http://schemas.microsoft.com/office/drawing/2010/main" val="0"/>
              </a:ext>
            </a:extLst>
          </a:blip>
          <a:srcRect t="34146"/>
          <a:stretch/>
        </p:blipFill>
        <p:spPr bwMode="auto">
          <a:xfrm>
            <a:off x="7433127" y="2831647"/>
            <a:ext cx="4463143" cy="220435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7924413" y="4580890"/>
            <a:ext cx="1740285" cy="369332"/>
          </a:xfrm>
          <a:prstGeom prst="rect">
            <a:avLst/>
          </a:prstGeom>
        </p:spPr>
        <p:txBody>
          <a:bodyPr wrap="none">
            <a:spAutoFit/>
          </a:bodyPr>
          <a:lstStyle/>
          <a:p>
            <a:r>
              <a:rPr lang="en-US" dirty="0"/>
              <a:t>Hotel Normandy</a:t>
            </a:r>
          </a:p>
        </p:txBody>
      </p:sp>
      <p:pic>
        <p:nvPicPr>
          <p:cNvPr id="11268" name="Picture 4" descr="Image result for deauvil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0792" y="327297"/>
            <a:ext cx="4827814" cy="2379788"/>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Image result for deauvil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3127" y="5132272"/>
            <a:ext cx="2481943" cy="1652974"/>
          </a:xfrm>
          <a:prstGeom prst="rect">
            <a:avLst/>
          </a:prstGeom>
          <a:noFill/>
          <a:extLst>
            <a:ext uri="{909E8E84-426E-40DD-AFC4-6F175D3DCCD1}">
              <a14:hiddenFill xmlns:a14="http://schemas.microsoft.com/office/drawing/2010/main">
                <a:solidFill>
                  <a:srgbClr val="FFFFFF"/>
                </a:solidFill>
              </a14:hiddenFill>
            </a:ext>
          </a:extLst>
        </p:spPr>
      </p:pic>
      <p:pic>
        <p:nvPicPr>
          <p:cNvPr id="11272" name="Picture 8" descr="Image result for deauville"/>
          <p:cNvPicPr>
            <a:picLocks noChangeAspect="1" noChangeArrowheads="1"/>
          </p:cNvPicPr>
          <p:nvPr/>
        </p:nvPicPr>
        <p:blipFill rotWithShape="1">
          <a:blip r:embed="rId5">
            <a:extLst>
              <a:ext uri="{28A0092B-C50C-407E-A947-70E740481C1C}">
                <a14:useLocalDpi xmlns:a14="http://schemas.microsoft.com/office/drawing/2010/main" val="0"/>
              </a:ext>
            </a:extLst>
          </a:blip>
          <a:srcRect l="22413" r="17905"/>
          <a:stretch/>
        </p:blipFill>
        <p:spPr bwMode="auto">
          <a:xfrm>
            <a:off x="10181770" y="4950222"/>
            <a:ext cx="1714500" cy="19077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95228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12775"/>
          </a:xfrm>
        </p:spPr>
        <p:txBody>
          <a:bodyPr>
            <a:normAutofit fontScale="90000"/>
          </a:bodyPr>
          <a:lstStyle/>
          <a:p>
            <a:r>
              <a:rPr lang="en-US" dirty="0"/>
              <a:t>Deauville</a:t>
            </a:r>
          </a:p>
        </p:txBody>
      </p:sp>
      <p:sp>
        <p:nvSpPr>
          <p:cNvPr id="3" name="Content Placeholder 2"/>
          <p:cNvSpPr>
            <a:spLocks noGrp="1"/>
          </p:cNvSpPr>
          <p:nvPr>
            <p:ph idx="1"/>
          </p:nvPr>
        </p:nvSpPr>
        <p:spPr>
          <a:xfrm>
            <a:off x="838200" y="977900"/>
            <a:ext cx="5257800" cy="3263900"/>
          </a:xfrm>
        </p:spPr>
        <p:txBody>
          <a:bodyPr>
            <a:normAutofit fontScale="62500" lnSpcReduction="20000"/>
          </a:bodyPr>
          <a:lstStyle/>
          <a:p>
            <a:r>
              <a:rPr lang="en-US" dirty="0"/>
              <a:t>More than 550 buildings have now been listed as historical monuments and you will discover Norman, Art Nouveau and Baroque buildings during this interesting promenade. Also in the town look out for the </a:t>
            </a:r>
            <a:r>
              <a:rPr lang="en-US" dirty="0" err="1"/>
              <a:t>Mairie</a:t>
            </a:r>
            <a:r>
              <a:rPr lang="en-US" dirty="0"/>
              <a:t> and the unusual set of 12 bell chimes next to it. These ring throughout the day.</a:t>
            </a:r>
          </a:p>
          <a:p>
            <a:r>
              <a:rPr lang="en-US" dirty="0"/>
              <a:t>Near the race-track up above the town you will notice the magnificent Villa </a:t>
            </a:r>
            <a:r>
              <a:rPr lang="en-US" dirty="0" err="1"/>
              <a:t>Strassburger</a:t>
            </a:r>
            <a:r>
              <a:rPr lang="en-US" dirty="0"/>
              <a:t>. This was built at the beginning of the 20th century for the Baron Henri de Rothschild, it was then bought by </a:t>
            </a:r>
            <a:r>
              <a:rPr lang="en-US"/>
              <a:t>the wealthy </a:t>
            </a:r>
            <a:r>
              <a:rPr lang="en-US" dirty="0"/>
              <a:t>American, </a:t>
            </a:r>
            <a:r>
              <a:rPr lang="en-US" dirty="0" err="1"/>
              <a:t>Mr</a:t>
            </a:r>
            <a:r>
              <a:rPr lang="en-US" dirty="0"/>
              <a:t> </a:t>
            </a:r>
            <a:r>
              <a:rPr lang="en-US" dirty="0" err="1"/>
              <a:t>Strassburger</a:t>
            </a:r>
            <a:r>
              <a:rPr lang="en-US" dirty="0"/>
              <a:t> whose son left the villa to the town of Deauville in 1980. During the summer it is possible to visit the villa.</a:t>
            </a:r>
          </a:p>
          <a:p>
            <a:endParaRPr lang="en-US" dirty="0"/>
          </a:p>
        </p:txBody>
      </p:sp>
      <p:pic>
        <p:nvPicPr>
          <p:cNvPr id="13314" name="Picture 2" descr="Image result for deauville mairi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5700" y="165100"/>
            <a:ext cx="5956300" cy="297815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8670896" y="3097280"/>
            <a:ext cx="793807" cy="369332"/>
          </a:xfrm>
          <a:prstGeom prst="rect">
            <a:avLst/>
          </a:prstGeom>
        </p:spPr>
        <p:txBody>
          <a:bodyPr wrap="none">
            <a:spAutoFit/>
          </a:bodyPr>
          <a:lstStyle/>
          <a:p>
            <a:r>
              <a:rPr lang="en-US" dirty="0" err="1"/>
              <a:t>Mairie</a:t>
            </a:r>
            <a:endParaRPr lang="en-US" dirty="0"/>
          </a:p>
        </p:txBody>
      </p:sp>
      <p:pic>
        <p:nvPicPr>
          <p:cNvPr id="13316" name="Picture 4" descr="Image result for deauville mairi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3756025"/>
            <a:ext cx="3825195" cy="2617175"/>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Image result for deauville villa strassburg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799" y="3760576"/>
            <a:ext cx="4111625" cy="309742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838200" y="3872468"/>
            <a:ext cx="1809919" cy="369332"/>
          </a:xfrm>
          <a:prstGeom prst="rect">
            <a:avLst/>
          </a:prstGeom>
        </p:spPr>
        <p:txBody>
          <a:bodyPr wrap="none">
            <a:spAutoFit/>
          </a:bodyPr>
          <a:lstStyle/>
          <a:p>
            <a:r>
              <a:rPr lang="en-US" dirty="0"/>
              <a:t>Villa </a:t>
            </a:r>
            <a:r>
              <a:rPr lang="en-US" dirty="0" err="1"/>
              <a:t>Strassburger</a:t>
            </a:r>
            <a:endParaRPr lang="en-US" dirty="0"/>
          </a:p>
        </p:txBody>
      </p:sp>
    </p:spTree>
    <p:extLst>
      <p:ext uri="{BB962C8B-B14F-4D97-AF65-F5344CB8AC3E}">
        <p14:creationId xmlns:p14="http://schemas.microsoft.com/office/powerpoint/2010/main" val="22588758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92313"/>
            <a:ext cx="10515600" cy="1325563"/>
          </a:xfrm>
        </p:spPr>
        <p:txBody>
          <a:bodyPr/>
          <a:lstStyle/>
          <a:p>
            <a:r>
              <a:rPr lang="en-US" dirty="0"/>
              <a:t>Cherbourg</a:t>
            </a:r>
          </a:p>
        </p:txBody>
      </p:sp>
      <p:sp>
        <p:nvSpPr>
          <p:cNvPr id="3" name="Content Placeholder 2"/>
          <p:cNvSpPr>
            <a:spLocks noGrp="1"/>
          </p:cNvSpPr>
          <p:nvPr>
            <p:ph idx="1"/>
          </p:nvPr>
        </p:nvSpPr>
        <p:spPr>
          <a:xfrm>
            <a:off x="5657850" y="365125"/>
            <a:ext cx="6216650" cy="5811838"/>
          </a:xfrm>
        </p:spPr>
        <p:txBody>
          <a:bodyPr>
            <a:normAutofit fontScale="92500" lnSpcReduction="20000"/>
          </a:bodyPr>
          <a:lstStyle/>
          <a:p>
            <a:r>
              <a:rPr lang="en-US" dirty="0"/>
              <a:t>Cherbourg-</a:t>
            </a:r>
            <a:r>
              <a:rPr lang="en-US" dirty="0" err="1"/>
              <a:t>en</a:t>
            </a:r>
            <a:r>
              <a:rPr lang="en-US" dirty="0"/>
              <a:t>-Cotentin is located at the northern tip of the Cotentin Peninsula, in the </a:t>
            </a:r>
            <a:r>
              <a:rPr lang="en-US" dirty="0" err="1"/>
              <a:t>département</a:t>
            </a:r>
            <a:r>
              <a:rPr lang="en-US" dirty="0"/>
              <a:t> of </a:t>
            </a:r>
            <a:r>
              <a:rPr lang="en-US" dirty="0" err="1"/>
              <a:t>Manche</a:t>
            </a:r>
            <a:r>
              <a:rPr lang="en-US" dirty="0"/>
              <a:t>.</a:t>
            </a:r>
          </a:p>
          <a:p>
            <a:r>
              <a:rPr lang="en-US" dirty="0"/>
              <a:t>Much cooler and rainier than other areas in France: 990mm (39 in)of precipitation per year versus 636mm (25 in) in Paris.</a:t>
            </a:r>
          </a:p>
          <a:p>
            <a:r>
              <a:rPr lang="en-US" dirty="0"/>
              <a:t>Specialty: the </a:t>
            </a:r>
            <a:r>
              <a:rPr lang="en-US" dirty="0" err="1"/>
              <a:t>Desmoiselles</a:t>
            </a:r>
            <a:r>
              <a:rPr lang="en-US" dirty="0"/>
              <a:t> de Cherbourg (petits </a:t>
            </a:r>
            <a:r>
              <a:rPr lang="en-US" dirty="0" err="1"/>
              <a:t>homards</a:t>
            </a:r>
            <a:r>
              <a:rPr lang="en-US" dirty="0"/>
              <a:t>)</a:t>
            </a:r>
          </a:p>
          <a:p>
            <a:r>
              <a:rPr lang="en-US" b="1" i="1" dirty="0"/>
              <a:t>The Umbrellas of Cherbourg</a:t>
            </a:r>
            <a:r>
              <a:rPr lang="en-US" dirty="0"/>
              <a:t> is a 1964 French/German international co-production musical film directed by Jacques Demy, starring Catherine Deneuve and Nino </a:t>
            </a:r>
            <a:r>
              <a:rPr lang="en-US" dirty="0" err="1"/>
              <a:t>Castelnuovo</a:t>
            </a:r>
            <a:r>
              <a:rPr lang="en-US" dirty="0"/>
              <a:t>. The music was written by Michel Legrand. The film dialogue is all sung as recitative, even the most casual conversation (similar in style to an opera).</a:t>
            </a:r>
          </a:p>
        </p:txBody>
      </p:sp>
      <p:pic>
        <p:nvPicPr>
          <p:cNvPr id="5" name="Picture 4"/>
          <p:cNvPicPr>
            <a:picLocks noChangeAspect="1"/>
          </p:cNvPicPr>
          <p:nvPr/>
        </p:nvPicPr>
        <p:blipFill rotWithShape="1">
          <a:blip r:embed="rId2"/>
          <a:srcRect l="37852" t="20000" b="8333"/>
          <a:stretch/>
        </p:blipFill>
        <p:spPr>
          <a:xfrm>
            <a:off x="190500" y="1040900"/>
            <a:ext cx="4184650" cy="386045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622800"/>
            <a:ext cx="5838889" cy="22352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44977" y="1174620"/>
            <a:ext cx="3898652" cy="5296400"/>
          </a:xfrm>
          <a:prstGeom prst="rect">
            <a:avLst/>
          </a:prstGeom>
        </p:spPr>
      </p:pic>
      <p:sp>
        <p:nvSpPr>
          <p:cNvPr id="9" name="Rectangle 8"/>
          <p:cNvSpPr/>
          <p:nvPr/>
        </p:nvSpPr>
        <p:spPr>
          <a:xfrm>
            <a:off x="5918038" y="5576798"/>
            <a:ext cx="6096000" cy="1477328"/>
          </a:xfrm>
          <a:prstGeom prst="rect">
            <a:avLst/>
          </a:prstGeom>
        </p:spPr>
        <p:txBody>
          <a:bodyPr>
            <a:spAutoFit/>
          </a:bodyPr>
          <a:lstStyle/>
          <a:p>
            <a:r>
              <a:rPr lang="en-US" dirty="0">
                <a:hlinkClick r:id="rId5"/>
              </a:rPr>
              <a:t>https://www.bing.com/videos/search?q=parapluies+de+cherbourg&amp;view=detail&amp;mid=EE0499D986F456687658EE0499D986F456687658&amp;FORM=VIRE0&amp;mmscn=tpvh&amp;ru=%2fsearch%3fq%3dparapluies%2bde%2bcherbourg%26FORM%3dHDRSC1</a:t>
            </a:r>
            <a:endParaRPr lang="en-US" dirty="0"/>
          </a:p>
          <a:p>
            <a:endParaRPr lang="en-US" dirty="0"/>
          </a:p>
        </p:txBody>
      </p:sp>
    </p:spTree>
    <p:extLst>
      <p:ext uri="{BB962C8B-B14F-4D97-AF65-F5344CB8AC3E}">
        <p14:creationId xmlns:p14="http://schemas.microsoft.com/office/powerpoint/2010/main" val="2381745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omaha beach then and no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0700" y="0"/>
            <a:ext cx="82296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D-Day Beaches</a:t>
            </a:r>
          </a:p>
        </p:txBody>
      </p:sp>
      <p:sp>
        <p:nvSpPr>
          <p:cNvPr id="3" name="Content Placeholder 2"/>
          <p:cNvSpPr>
            <a:spLocks noGrp="1"/>
          </p:cNvSpPr>
          <p:nvPr>
            <p:ph idx="1"/>
          </p:nvPr>
        </p:nvSpPr>
        <p:spPr>
          <a:xfrm>
            <a:off x="838200" y="1420586"/>
            <a:ext cx="10515600" cy="4756377"/>
          </a:xfrm>
        </p:spPr>
        <p:txBody>
          <a:bodyPr>
            <a:normAutofit fontScale="92500" lnSpcReduction="10000"/>
          </a:bodyPr>
          <a:lstStyle/>
          <a:p>
            <a:r>
              <a:rPr lang="en-US" dirty="0"/>
              <a:t>Code-named ‘Operation Overlord’, the D-Day landings were the largest seaborne invasion in history. Early on the morning of 6 June 1944, swarms of landing craft – part of an armada of more than 6000 ships and boats – hit the beaches of northern Normandy and tens of thousands of Allied soldiers began pouring onto French soil.</a:t>
            </a:r>
          </a:p>
          <a:p>
            <a:r>
              <a:rPr lang="en-US" dirty="0"/>
              <a:t>The majority of the 135,000 Allied troops who arrived in France that day stormed ashore along 80km of beaches north of Bayeux code-named (from west to east) Utah, Omaha, Gold, Juno and Sword. The landings on D-Day – known as ‘Jour J’ in French – were followed by the 76-day Battle of Normandy, during which the Allies suffered 210,000 casualties, including 37,000 troops killed. German casualties are believed to have been around 200,000; another 200,000 German soldiers were taken prisoner. About 14,000 French civilians also died.</a:t>
            </a:r>
          </a:p>
          <a:p>
            <a:pPr marL="0" indent="0">
              <a:buNone/>
            </a:pPr>
            <a:endParaRPr lang="en-US" dirty="0"/>
          </a:p>
        </p:txBody>
      </p:sp>
    </p:spTree>
    <p:extLst>
      <p:ext uri="{BB962C8B-B14F-4D97-AF65-F5344CB8AC3E}">
        <p14:creationId xmlns:p14="http://schemas.microsoft.com/office/powerpoint/2010/main" val="1453635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1" presetClass="exit" presetSubtype="0" fill="hold" nodeType="withEffect">
                                  <p:stCondLst>
                                    <p:cond delay="0"/>
                                  </p:stCondLst>
                                  <p:childTnLst>
                                    <p:set>
                                      <p:cBhvr>
                                        <p:cTn id="14" dur="1" fill="hold">
                                          <p:stCondLst>
                                            <p:cond delay="0"/>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48985"/>
            <a:ext cx="10515600" cy="1325563"/>
          </a:xfrm>
        </p:spPr>
        <p:txBody>
          <a:bodyPr/>
          <a:lstStyle/>
          <a:p>
            <a:r>
              <a:rPr lang="en-US" dirty="0"/>
              <a:t>Cherbourg</a:t>
            </a:r>
          </a:p>
        </p:txBody>
      </p:sp>
      <p:sp>
        <p:nvSpPr>
          <p:cNvPr id="3" name="Content Placeholder 2"/>
          <p:cNvSpPr>
            <a:spLocks noGrp="1"/>
          </p:cNvSpPr>
          <p:nvPr>
            <p:ph idx="1"/>
          </p:nvPr>
        </p:nvSpPr>
        <p:spPr>
          <a:xfrm>
            <a:off x="229450" y="1181893"/>
            <a:ext cx="4948748" cy="5572012"/>
          </a:xfrm>
        </p:spPr>
        <p:txBody>
          <a:bodyPr>
            <a:normAutofit fontScale="92500" lnSpcReduction="20000"/>
          </a:bodyPr>
          <a:lstStyle/>
          <a:p>
            <a:r>
              <a:rPr lang="en-US" dirty="0"/>
              <a:t>Cherbourg’s art-deco Gare Maritime </a:t>
            </a:r>
            <a:r>
              <a:rPr lang="en-US" dirty="0" err="1"/>
              <a:t>Transatlantique</a:t>
            </a:r>
            <a:r>
              <a:rPr lang="en-US" dirty="0"/>
              <a:t> (Transatlantic Ferry Terminal), built from 1928 to 1933, was designed so travelers could walk from their train directly to their ocean liner. These days it is still used by cruise ships such as the Queen Mary 2, but most of the complex houses a fine aquarium featuring Europe’s deepest fish tank. </a:t>
            </a:r>
          </a:p>
          <a:p>
            <a:r>
              <a:rPr lang="en-US" dirty="0"/>
              <a:t>Other highlights here include Le Redoubtable, a French nuclear submarine you can go inside, an exhibit on the Titanic (Cherbourg was the ill-fated liner’s last port-of-call).</a:t>
            </a:r>
          </a:p>
          <a:p>
            <a:endParaRPr lang="en-US" dirty="0"/>
          </a:p>
        </p:txBody>
      </p:sp>
      <p:pic>
        <p:nvPicPr>
          <p:cNvPr id="1026" name="Picture 2" descr="http://www.toutpourlesfemmes.com/sites/default/files/public/IMG/jpg/gare_redi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8198" y="48985"/>
            <a:ext cx="4219575" cy="27908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toutpourlesfemmes.com/sites/default/files/public/IMG/jpg/gare_1v_redim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37611" y="23812"/>
            <a:ext cx="2219325" cy="333375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cherbourg aquariu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7073" y="3578905"/>
            <a:ext cx="5715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FS Redoutabl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53100" y="77630"/>
            <a:ext cx="6089207" cy="330510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www.citedelamer.com/wp-content/uploads/La-Cite-de-la-Mer_-Titanic-retour-a-Cherbourg-166x25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11645" y="1444397"/>
            <a:ext cx="3198495" cy="48170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4437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32"/>
                                        </p:tgtEl>
                                        <p:attrNameLst>
                                          <p:attrName>style.visibility</p:attrName>
                                        </p:attrNameLst>
                                      </p:cBhvr>
                                      <p:to>
                                        <p:strVal val="visible"/>
                                      </p:to>
                                    </p:set>
                                    <p:anim calcmode="lin" valueType="num">
                                      <p:cBhvr additive="base">
                                        <p:cTn id="11" dur="500" fill="hold"/>
                                        <p:tgtEl>
                                          <p:spTgt spid="1032"/>
                                        </p:tgtEl>
                                        <p:attrNameLst>
                                          <p:attrName>ppt_x</p:attrName>
                                        </p:attrNameLst>
                                      </p:cBhvr>
                                      <p:tavLst>
                                        <p:tav tm="0">
                                          <p:val>
                                            <p:strVal val="#ppt_x"/>
                                          </p:val>
                                        </p:tav>
                                        <p:tav tm="100000">
                                          <p:val>
                                            <p:strVal val="#ppt_x"/>
                                          </p:val>
                                        </p:tav>
                                      </p:tavLst>
                                    </p:anim>
                                    <p:anim calcmode="lin" valueType="num">
                                      <p:cBhvr additive="base">
                                        <p:cTn id="12" dur="500" fill="hold"/>
                                        <p:tgtEl>
                                          <p:spTgt spid="103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34"/>
                                        </p:tgtEl>
                                        <p:attrNameLst>
                                          <p:attrName>style.visibility</p:attrName>
                                        </p:attrNameLst>
                                      </p:cBhvr>
                                      <p:to>
                                        <p:strVal val="visible"/>
                                      </p:to>
                                    </p:set>
                                    <p:anim calcmode="lin" valueType="num">
                                      <p:cBhvr additive="base">
                                        <p:cTn id="17" dur="500" fill="hold"/>
                                        <p:tgtEl>
                                          <p:spTgt spid="1034"/>
                                        </p:tgtEl>
                                        <p:attrNameLst>
                                          <p:attrName>ppt_x</p:attrName>
                                        </p:attrNameLst>
                                      </p:cBhvr>
                                      <p:tavLst>
                                        <p:tav tm="0">
                                          <p:val>
                                            <p:strVal val="#ppt_x"/>
                                          </p:val>
                                        </p:tav>
                                        <p:tav tm="100000">
                                          <p:val>
                                            <p:strVal val="#ppt_x"/>
                                          </p:val>
                                        </p:tav>
                                      </p:tavLst>
                                    </p:anim>
                                    <p:anim calcmode="lin" valueType="num">
                                      <p:cBhvr additive="base">
                                        <p:cTn id="18" dur="500" fill="hold"/>
                                        <p:tgtEl>
                                          <p:spTgt spid="1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5" name="Picture 2" descr="Loire Valley Map"/>
          <p:cNvPicPr>
            <a:picLocks noChangeAspect="1" noChangeArrowheads="1"/>
          </p:cNvPicPr>
          <p:nvPr/>
        </p:nvPicPr>
        <p:blipFill rotWithShape="1">
          <a:blip r:embed="rId2">
            <a:extLst>
              <a:ext uri="{28A0092B-C50C-407E-A947-70E740481C1C}">
                <a14:useLocalDpi xmlns:a14="http://schemas.microsoft.com/office/drawing/2010/main" val="0"/>
              </a:ext>
            </a:extLst>
          </a:blip>
          <a:srcRect b="1503"/>
          <a:stretch/>
        </p:blipFill>
        <p:spPr bwMode="auto">
          <a:xfrm>
            <a:off x="1439647" y="76038"/>
            <a:ext cx="8880906" cy="6667661"/>
          </a:xfrm>
          <a:prstGeom prst="rect">
            <a:avLst/>
          </a:prstGeom>
          <a:noFill/>
          <a:extLst>
            <a:ext uri="{909E8E84-426E-40DD-AFC4-6F175D3DCCD1}">
              <a14:hiddenFill xmlns:a14="http://schemas.microsoft.com/office/drawing/2010/main">
                <a:solidFill>
                  <a:srgbClr val="FFFFFF"/>
                </a:solidFill>
              </a14:hiddenFill>
            </a:ext>
          </a:extLst>
        </p:spPr>
      </p:pic>
      <p:sp>
        <p:nvSpPr>
          <p:cNvPr id="4" name="Arrow: Down 3"/>
          <p:cNvSpPr/>
          <p:nvPr/>
        </p:nvSpPr>
        <p:spPr>
          <a:xfrm rot="1695744">
            <a:off x="3276599" y="1094976"/>
            <a:ext cx="241300" cy="3708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263900" y="606645"/>
            <a:ext cx="3340100" cy="584775"/>
          </a:xfrm>
          <a:prstGeom prst="rect">
            <a:avLst/>
          </a:prstGeom>
          <a:noFill/>
        </p:spPr>
        <p:txBody>
          <a:bodyPr wrap="square" rtlCol="0">
            <a:spAutoFit/>
          </a:bodyPr>
          <a:lstStyle/>
          <a:p>
            <a:r>
              <a:rPr lang="en-US" sz="3200" b="1" dirty="0"/>
              <a:t>Mont Saint-Michel</a:t>
            </a:r>
          </a:p>
        </p:txBody>
      </p:sp>
      <p:pic>
        <p:nvPicPr>
          <p:cNvPr id="9218" name="Picture 2" descr="https://upload.wikimedia.org/wikipedia/commons/thumb/c/c5/MSM_sunset_02.JPG/1280px-MSM_sunset_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450" y="76038"/>
            <a:ext cx="104013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7303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9218"/>
                                        </p:tgtEl>
                                      </p:cBhvr>
                                    </p:animEffect>
                                    <p:set>
                                      <p:cBhvr>
                                        <p:cTn id="7" dur="1" fill="hold">
                                          <p:stCondLst>
                                            <p:cond delay="499"/>
                                          </p:stCondLst>
                                        </p:cTn>
                                        <p:tgtEl>
                                          <p:spTgt spid="92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mont saint michel"/>
          <p:cNvPicPr>
            <a:picLocks noChangeAspect="1" noChangeArrowheads="1"/>
          </p:cNvPicPr>
          <p:nvPr/>
        </p:nvPicPr>
        <p:blipFill rotWithShape="1">
          <a:blip r:embed="rId2">
            <a:extLst>
              <a:ext uri="{28A0092B-C50C-407E-A947-70E740481C1C}">
                <a14:useLocalDpi xmlns:a14="http://schemas.microsoft.com/office/drawing/2010/main" val="0"/>
              </a:ext>
            </a:extLst>
          </a:blip>
          <a:srcRect l="11142" t="15872" r="9262"/>
          <a:stretch/>
        </p:blipFill>
        <p:spPr bwMode="auto">
          <a:xfrm>
            <a:off x="6096000" y="88900"/>
            <a:ext cx="6065157" cy="427105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571500" y="0"/>
            <a:ext cx="10515600" cy="1325563"/>
          </a:xfrm>
        </p:spPr>
        <p:txBody>
          <a:bodyPr/>
          <a:lstStyle/>
          <a:p>
            <a:r>
              <a:rPr lang="en-US" dirty="0"/>
              <a:t>Mont Saint Michel</a:t>
            </a:r>
          </a:p>
        </p:txBody>
      </p:sp>
      <p:sp>
        <p:nvSpPr>
          <p:cNvPr id="3" name="Content Placeholder 2"/>
          <p:cNvSpPr>
            <a:spLocks noGrp="1"/>
          </p:cNvSpPr>
          <p:nvPr>
            <p:ph idx="1"/>
          </p:nvPr>
        </p:nvSpPr>
        <p:spPr>
          <a:xfrm>
            <a:off x="330200" y="977900"/>
            <a:ext cx="5651500" cy="5664200"/>
          </a:xfrm>
        </p:spPr>
        <p:txBody>
          <a:bodyPr>
            <a:normAutofit fontScale="70000" lnSpcReduction="20000"/>
          </a:bodyPr>
          <a:lstStyle/>
          <a:p>
            <a:r>
              <a:rPr lang="en-US" dirty="0"/>
              <a:t>The 264-foot-high rock is located a few hundred yards off the coast: it's surrounded by water during the year's highest tides and by desolate sand flats the rest of the time. </a:t>
            </a:r>
          </a:p>
          <a:p>
            <a:r>
              <a:rPr lang="en-US" dirty="0"/>
              <a:t>The bay around Mont St-Michel is famed for having Europe’s highest tidal variations; the difference between low and high tides – only about six hours apart – can reach an astonishing 50 feet. The Mont is only completely surrounded by the sea every month or two, when the tidal coefficient is above 100 and high tide is above 45 feet.</a:t>
            </a:r>
          </a:p>
          <a:p>
            <a:r>
              <a:rPr lang="en-US" dirty="0"/>
              <a:t>Be warned: tides in the bay are dangerously unpredictable. The sea rushes in at incredible speed—as fast as a galloping horse. More than a few ill-prepared tourists over the years have drowned. </a:t>
            </a:r>
          </a:p>
          <a:p>
            <a:r>
              <a:rPr lang="en-US" dirty="0"/>
              <a:t>Also, be warned that there are patches of dangerous quicksand. </a:t>
            </a:r>
          </a:p>
          <a:p>
            <a:r>
              <a:rPr lang="en-US" dirty="0"/>
              <a:t>A causeway—to be replaced in time by a bridge, allowing the bay waters to circulate freely—links Mont-St-Michel to the mainland.</a:t>
            </a:r>
          </a:p>
          <a:p>
            <a:endParaRPr lang="en-US" dirty="0"/>
          </a:p>
        </p:txBody>
      </p:sp>
    </p:spTree>
    <p:extLst>
      <p:ext uri="{BB962C8B-B14F-4D97-AF65-F5344CB8AC3E}">
        <p14:creationId xmlns:p14="http://schemas.microsoft.com/office/powerpoint/2010/main" val="1530528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999" y="175752"/>
            <a:ext cx="10883900" cy="696232"/>
          </a:xfrm>
        </p:spPr>
        <p:txBody>
          <a:bodyPr/>
          <a:lstStyle/>
          <a:p>
            <a:r>
              <a:rPr lang="en-US" dirty="0"/>
              <a:t>Mont Saint-Michel</a:t>
            </a:r>
          </a:p>
        </p:txBody>
      </p:sp>
      <p:sp>
        <p:nvSpPr>
          <p:cNvPr id="3" name="Content Placeholder 2"/>
          <p:cNvSpPr>
            <a:spLocks noGrp="1"/>
          </p:cNvSpPr>
          <p:nvPr>
            <p:ph idx="1"/>
          </p:nvPr>
        </p:nvSpPr>
        <p:spPr>
          <a:xfrm>
            <a:off x="380999" y="1107841"/>
            <a:ext cx="7094025" cy="5212442"/>
          </a:xfrm>
        </p:spPr>
        <p:txBody>
          <a:bodyPr>
            <a:normAutofit fontScale="77500" lnSpcReduction="20000"/>
          </a:bodyPr>
          <a:lstStyle/>
          <a:p>
            <a:pPr fontAlgn="base"/>
            <a:r>
              <a:rPr lang="en-US" dirty="0"/>
              <a:t>Legend has it that the Archangel Michael appeared in 709 to Aubert, Bishop of </a:t>
            </a:r>
            <a:r>
              <a:rPr lang="en-US" dirty="0" err="1"/>
              <a:t>Avranches</a:t>
            </a:r>
            <a:r>
              <a:rPr lang="en-US" dirty="0"/>
              <a:t>, inspiring him to build an oratory on what was then called Mont </a:t>
            </a:r>
            <a:r>
              <a:rPr lang="en-US" dirty="0" err="1"/>
              <a:t>Tombe</a:t>
            </a:r>
            <a:r>
              <a:rPr lang="en-US" dirty="0"/>
              <a:t>. </a:t>
            </a:r>
          </a:p>
          <a:p>
            <a:pPr fontAlgn="base"/>
            <a:r>
              <a:rPr lang="en-US" dirty="0"/>
              <a:t>Medieval builders were constrained by the natural pyramidal shape of the 264-foot mound of granite, and so created an abbey in three stories. At the very top is the abbey church and cloisters. </a:t>
            </a:r>
          </a:p>
          <a:p>
            <a:pPr fontAlgn="base"/>
            <a:r>
              <a:rPr lang="en-US" dirty="0"/>
              <a:t>The granite used to build it was transported from the nearby Isles of </a:t>
            </a:r>
            <a:r>
              <a:rPr lang="en-US" dirty="0" err="1"/>
              <a:t>Chausey</a:t>
            </a:r>
            <a:r>
              <a:rPr lang="en-US" dirty="0"/>
              <a:t> and hauled up to the site. The construction took more than 500 years, from 1017 to 1521. The original church was completed in 1144, but additional buildings were added to accommodate monks, as well as the hordes of pilgrims who flocked here.</a:t>
            </a:r>
          </a:p>
          <a:p>
            <a:pPr fontAlgn="base"/>
            <a:r>
              <a:rPr lang="en-US" dirty="0"/>
              <a:t>During the Hundred Years War, substantial ramparts and fortifications were built around the edge of the isle to resist the English.  Pilgrims continued to arrive even during the period when much of western France was subjected to English rule. The abbey remained a symbol, both physical and emotional, of French independence. </a:t>
            </a:r>
          </a:p>
        </p:txBody>
      </p:sp>
      <p:pic>
        <p:nvPicPr>
          <p:cNvPr id="5" name="Picture 2" descr="http://assets.fodors.com/destinations/247/sheep-mont-saint-michel-normandy-france_main.jpg"/>
          <p:cNvPicPr>
            <a:picLocks noChangeAspect="1" noChangeArrowheads="1"/>
          </p:cNvPicPr>
          <p:nvPr/>
        </p:nvPicPr>
        <p:blipFill rotWithShape="1">
          <a:blip r:embed="rId2">
            <a:extLst>
              <a:ext uri="{28A0092B-C50C-407E-A947-70E740481C1C}">
                <a14:useLocalDpi xmlns:a14="http://schemas.microsoft.com/office/drawing/2010/main" val="0"/>
              </a:ext>
            </a:extLst>
          </a:blip>
          <a:srcRect l="14550" r="20635" b="25785"/>
          <a:stretch/>
        </p:blipFill>
        <p:spPr bwMode="auto">
          <a:xfrm>
            <a:off x="7475025" y="365125"/>
            <a:ext cx="4564575" cy="282297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Image result for mont saint miche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9768" y="3566845"/>
            <a:ext cx="3875088" cy="3013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262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9900" y="365126"/>
            <a:ext cx="10883900" cy="696232"/>
          </a:xfrm>
        </p:spPr>
        <p:txBody>
          <a:bodyPr/>
          <a:lstStyle/>
          <a:p>
            <a:r>
              <a:rPr lang="en-US" dirty="0"/>
              <a:t>Mont Saint-Michel</a:t>
            </a:r>
          </a:p>
        </p:txBody>
      </p:sp>
      <p:sp>
        <p:nvSpPr>
          <p:cNvPr id="3" name="Content Placeholder 2"/>
          <p:cNvSpPr>
            <a:spLocks noGrp="1"/>
          </p:cNvSpPr>
          <p:nvPr>
            <p:ph idx="1"/>
          </p:nvPr>
        </p:nvSpPr>
        <p:spPr>
          <a:xfrm>
            <a:off x="380999" y="1061358"/>
            <a:ext cx="7094025" cy="5390242"/>
          </a:xfrm>
        </p:spPr>
        <p:txBody>
          <a:bodyPr>
            <a:normAutofit/>
          </a:bodyPr>
          <a:lstStyle/>
          <a:p>
            <a:pPr fontAlgn="base"/>
            <a:r>
              <a:rPr lang="en-US" dirty="0"/>
              <a:t>In 1874 the former abbey was handed over to a governmental agency responsible for the preservation of historic monuments when it was classified as a historic monument, and underwent major renovations, which continue until this day. </a:t>
            </a:r>
          </a:p>
          <a:p>
            <a:pPr fontAlgn="base"/>
            <a:r>
              <a:rPr lang="en-US" dirty="0"/>
              <a:t>Emmanuel </a:t>
            </a:r>
            <a:r>
              <a:rPr lang="en-US" dirty="0" err="1"/>
              <a:t>Frémiet's</a:t>
            </a:r>
            <a:r>
              <a:rPr lang="en-US" dirty="0"/>
              <a:t> great gilt statute of St. Michael was added to the spire in 1897. </a:t>
            </a:r>
          </a:p>
          <a:p>
            <a:pPr fontAlgn="base"/>
            <a:r>
              <a:rPr lang="en-US" dirty="0"/>
              <a:t>It was added to the UNESCO list of World Heritage Sites in 1979. </a:t>
            </a:r>
          </a:p>
          <a:p>
            <a:pPr fontAlgn="base"/>
            <a:r>
              <a:rPr lang="en-US" dirty="0"/>
              <a:t>Monks now live and work here again, as in medieval times. </a:t>
            </a:r>
          </a:p>
        </p:txBody>
      </p:sp>
      <p:pic>
        <p:nvPicPr>
          <p:cNvPr id="6" name="Picture 2" descr="Image result for mont saint mich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9768" y="3566845"/>
            <a:ext cx="3875088" cy="3013570"/>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Image result for mont saint michel spi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2550" y="365126"/>
            <a:ext cx="2381250" cy="3762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2944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4137"/>
            <a:ext cx="10515600" cy="842963"/>
          </a:xfrm>
        </p:spPr>
        <p:txBody>
          <a:bodyPr/>
          <a:lstStyle/>
          <a:p>
            <a:r>
              <a:rPr lang="en-US" dirty="0"/>
              <a:t>Mont Saint Michel</a:t>
            </a:r>
          </a:p>
        </p:txBody>
      </p:sp>
      <p:sp>
        <p:nvSpPr>
          <p:cNvPr id="4" name="Rectangle 3"/>
          <p:cNvSpPr/>
          <p:nvPr/>
        </p:nvSpPr>
        <p:spPr>
          <a:xfrm>
            <a:off x="609600" y="833760"/>
            <a:ext cx="4846007" cy="646331"/>
          </a:xfrm>
          <a:prstGeom prst="rect">
            <a:avLst/>
          </a:prstGeom>
        </p:spPr>
        <p:txBody>
          <a:bodyPr wrap="none">
            <a:spAutoFit/>
          </a:bodyPr>
          <a:lstStyle/>
          <a:p>
            <a:r>
              <a:rPr lang="en-US" dirty="0">
                <a:hlinkClick r:id="rId2"/>
              </a:rPr>
              <a:t>https://www.youtube.com/watch?v=_PhFkGI9_-Y</a:t>
            </a:r>
            <a:endParaRPr lang="en-US" dirty="0"/>
          </a:p>
          <a:p>
            <a:endParaRPr lang="en-US" dirty="0"/>
          </a:p>
        </p:txBody>
      </p:sp>
      <p:pic>
        <p:nvPicPr>
          <p:cNvPr id="4102" name="Picture 6" descr="Image result for Grand Degré mont saint miche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5055" y="2824656"/>
            <a:ext cx="5800690" cy="387486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8770934" y="2976757"/>
            <a:ext cx="2253437" cy="369332"/>
          </a:xfrm>
          <a:prstGeom prst="rect">
            <a:avLst/>
          </a:prstGeom>
        </p:spPr>
        <p:txBody>
          <a:bodyPr wrap="none">
            <a:spAutoFit/>
          </a:bodyPr>
          <a:lstStyle/>
          <a:p>
            <a:r>
              <a:rPr lang="en-US" b="1" dirty="0"/>
              <a:t>Grand </a:t>
            </a:r>
            <a:r>
              <a:rPr lang="en-US" b="1" dirty="0" err="1"/>
              <a:t>Degré</a:t>
            </a:r>
            <a:r>
              <a:rPr lang="en-US" b="1" dirty="0"/>
              <a:t> </a:t>
            </a:r>
            <a:r>
              <a:rPr lang="en-US" dirty="0"/>
              <a:t>staircase</a:t>
            </a:r>
          </a:p>
        </p:txBody>
      </p:sp>
      <p:pic>
        <p:nvPicPr>
          <p:cNvPr id="4104" name="Picture 8" descr="Image result for Saut Gautier Terrace mont saint miche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507" y="1436829"/>
            <a:ext cx="5916386" cy="443729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480320" y="5974432"/>
            <a:ext cx="5318760" cy="646331"/>
          </a:xfrm>
          <a:prstGeom prst="rect">
            <a:avLst/>
          </a:prstGeom>
        </p:spPr>
        <p:txBody>
          <a:bodyPr wrap="square">
            <a:spAutoFit/>
          </a:bodyPr>
          <a:lstStyle/>
          <a:p>
            <a:r>
              <a:rPr lang="en-US" b="1" dirty="0" err="1"/>
              <a:t>Saut</a:t>
            </a:r>
            <a:r>
              <a:rPr lang="en-US" b="1" dirty="0"/>
              <a:t> Gautier Terrace</a:t>
            </a:r>
            <a:r>
              <a:rPr lang="en-US" dirty="0"/>
              <a:t> (named after a prisoner who jumped to his death from it) </a:t>
            </a:r>
          </a:p>
        </p:txBody>
      </p:sp>
      <p:pic>
        <p:nvPicPr>
          <p:cNvPr id="4100" name="Picture 4" descr="Image result for  Escalier de Dentelle mont saint miche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90462" y="-128516"/>
            <a:ext cx="2857500" cy="42291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467490" y="309219"/>
            <a:ext cx="2124428" cy="369332"/>
          </a:xfrm>
          <a:prstGeom prst="rect">
            <a:avLst/>
          </a:prstGeom>
        </p:spPr>
        <p:txBody>
          <a:bodyPr wrap="none">
            <a:spAutoFit/>
          </a:bodyPr>
          <a:lstStyle/>
          <a:p>
            <a:r>
              <a:rPr lang="en-US" b="1" dirty="0" err="1"/>
              <a:t>Escalier</a:t>
            </a:r>
            <a:r>
              <a:rPr lang="en-US" b="1" dirty="0"/>
              <a:t> de Dentelle</a:t>
            </a:r>
            <a:endParaRPr lang="en-US" dirty="0"/>
          </a:p>
        </p:txBody>
      </p:sp>
    </p:spTree>
    <p:extLst>
      <p:ext uri="{BB962C8B-B14F-4D97-AF65-F5344CB8AC3E}">
        <p14:creationId xmlns:p14="http://schemas.microsoft.com/office/powerpoint/2010/main" val="3264169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Image result for inside mont saint mich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57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inside mont saint miche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2915156"/>
            <a:ext cx="5256213" cy="3942844"/>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www.ila-chateau.com/misc/MontStMichel/mtstmichel-statu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27406" y="49443"/>
            <a:ext cx="2464594" cy="328249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0477500" y="3429000"/>
            <a:ext cx="1420069" cy="369332"/>
          </a:xfrm>
          <a:prstGeom prst="rect">
            <a:avLst/>
          </a:prstGeom>
        </p:spPr>
        <p:txBody>
          <a:bodyPr wrap="none">
            <a:spAutoFit/>
          </a:bodyPr>
          <a:lstStyle/>
          <a:p>
            <a:r>
              <a:rPr lang="en-US" dirty="0"/>
              <a:t> </a:t>
            </a:r>
            <a:r>
              <a:rPr lang="en-US" b="1" dirty="0"/>
              <a:t>Saint Michel</a:t>
            </a:r>
            <a:endParaRPr lang="en-US" dirty="0"/>
          </a:p>
        </p:txBody>
      </p:sp>
      <p:sp>
        <p:nvSpPr>
          <p:cNvPr id="8" name="Rectangle 7"/>
          <p:cNvSpPr/>
          <p:nvPr/>
        </p:nvSpPr>
        <p:spPr>
          <a:xfrm>
            <a:off x="6248002" y="2447925"/>
            <a:ext cx="1046890" cy="369332"/>
          </a:xfrm>
          <a:prstGeom prst="rect">
            <a:avLst/>
          </a:prstGeom>
        </p:spPr>
        <p:txBody>
          <a:bodyPr wrap="none">
            <a:spAutoFit/>
          </a:bodyPr>
          <a:lstStyle/>
          <a:p>
            <a:r>
              <a:rPr lang="en-US" dirty="0"/>
              <a:t> </a:t>
            </a:r>
            <a:r>
              <a:rPr lang="en-US" b="1" dirty="0"/>
              <a:t>Cloisters</a:t>
            </a:r>
            <a:endParaRPr lang="en-US" dirty="0"/>
          </a:p>
        </p:txBody>
      </p:sp>
      <p:sp>
        <p:nvSpPr>
          <p:cNvPr id="9" name="Rectangle 8"/>
          <p:cNvSpPr/>
          <p:nvPr/>
        </p:nvSpPr>
        <p:spPr>
          <a:xfrm>
            <a:off x="1410856" y="184150"/>
            <a:ext cx="1750287" cy="369332"/>
          </a:xfrm>
          <a:prstGeom prst="rect">
            <a:avLst/>
          </a:prstGeom>
        </p:spPr>
        <p:txBody>
          <a:bodyPr wrap="none">
            <a:spAutoFit/>
          </a:bodyPr>
          <a:lstStyle/>
          <a:p>
            <a:r>
              <a:rPr lang="en-US" dirty="0"/>
              <a:t> </a:t>
            </a:r>
            <a:r>
              <a:rPr lang="en-US" b="1" dirty="0" err="1"/>
              <a:t>Église</a:t>
            </a:r>
            <a:r>
              <a:rPr lang="en-US" b="1" dirty="0"/>
              <a:t> </a:t>
            </a:r>
            <a:r>
              <a:rPr lang="en-US" b="1" dirty="0" err="1"/>
              <a:t>Abbatiale</a:t>
            </a:r>
            <a:endParaRPr lang="en-US" dirty="0"/>
          </a:p>
        </p:txBody>
      </p:sp>
    </p:spTree>
    <p:extLst>
      <p:ext uri="{BB962C8B-B14F-4D97-AF65-F5344CB8AC3E}">
        <p14:creationId xmlns:p14="http://schemas.microsoft.com/office/powerpoint/2010/main" val="17911787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Getting on to Mont Saint Michel is possible on foot and by bu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486" y="365125"/>
            <a:ext cx="10767028" cy="64602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04594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77825"/>
            <a:ext cx="10515600" cy="739775"/>
          </a:xfrm>
        </p:spPr>
        <p:txBody>
          <a:bodyPr/>
          <a:lstStyle/>
          <a:p>
            <a:r>
              <a:rPr lang="en-US" b="1" dirty="0" err="1"/>
              <a:t>Agneau</a:t>
            </a:r>
            <a:r>
              <a:rPr lang="en-US" b="1" dirty="0"/>
              <a:t> </a:t>
            </a:r>
            <a:r>
              <a:rPr lang="en-US" b="1" dirty="0" err="1"/>
              <a:t>pré-salé</a:t>
            </a:r>
            <a:endParaRPr lang="en-US" dirty="0"/>
          </a:p>
        </p:txBody>
      </p:sp>
      <p:sp>
        <p:nvSpPr>
          <p:cNvPr id="3" name="Content Placeholder 2"/>
          <p:cNvSpPr>
            <a:spLocks noGrp="1"/>
          </p:cNvSpPr>
          <p:nvPr>
            <p:ph idx="1"/>
          </p:nvPr>
        </p:nvSpPr>
        <p:spPr>
          <a:xfrm>
            <a:off x="127000" y="1511300"/>
            <a:ext cx="4483100" cy="4351338"/>
          </a:xfrm>
        </p:spPr>
        <p:txBody>
          <a:bodyPr>
            <a:normAutofit lnSpcReduction="10000"/>
          </a:bodyPr>
          <a:lstStyle/>
          <a:p>
            <a:r>
              <a:rPr lang="en-US" b="1" dirty="0" err="1"/>
              <a:t>Agneau</a:t>
            </a:r>
            <a:r>
              <a:rPr lang="en-US" b="1" dirty="0"/>
              <a:t> </a:t>
            </a:r>
            <a:r>
              <a:rPr lang="en-US" b="1" dirty="0" err="1"/>
              <a:t>pré-salé</a:t>
            </a:r>
            <a:r>
              <a:rPr lang="en-US" dirty="0"/>
              <a:t> is a type of lamb which was raised in salt marsh meadows of France,</a:t>
            </a:r>
            <a:r>
              <a:rPr lang="en-US" baseline="30000" dirty="0"/>
              <a:t> </a:t>
            </a:r>
            <a:r>
              <a:rPr lang="en-US" dirty="0"/>
              <a:t>especially Mont Saint-Michel. The sheep graze in pastures that are covered in halophyte  grasses with a high salinity and iodine content, causing their meat to have a distinct taste that is considered a delicacy.</a:t>
            </a:r>
          </a:p>
        </p:txBody>
      </p:sp>
      <p:pic>
        <p:nvPicPr>
          <p:cNvPr id="1026" name="Picture 2" descr="Image result for mont saint michel sheep painted for tour de france"/>
          <p:cNvPicPr>
            <a:picLocks noChangeAspect="1" noChangeArrowheads="1"/>
          </p:cNvPicPr>
          <p:nvPr/>
        </p:nvPicPr>
        <p:blipFill rotWithShape="1">
          <a:blip r:embed="rId2">
            <a:extLst>
              <a:ext uri="{28A0092B-C50C-407E-A947-70E740481C1C}">
                <a14:useLocalDpi xmlns:a14="http://schemas.microsoft.com/office/drawing/2010/main" val="0"/>
              </a:ext>
            </a:extLst>
          </a:blip>
          <a:srcRect l="6528" b="1534"/>
          <a:stretch/>
        </p:blipFill>
        <p:spPr bwMode="auto">
          <a:xfrm>
            <a:off x="4610100" y="1511300"/>
            <a:ext cx="8547100" cy="41267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16238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36575"/>
          </a:xfrm>
        </p:spPr>
        <p:txBody>
          <a:bodyPr>
            <a:normAutofit fontScale="90000"/>
          </a:bodyPr>
          <a:lstStyle/>
          <a:p>
            <a:r>
              <a:rPr lang="en-US" dirty="0"/>
              <a:t>Religion</a:t>
            </a:r>
          </a:p>
        </p:txBody>
      </p:sp>
      <p:sp>
        <p:nvSpPr>
          <p:cNvPr id="3" name="Content Placeholder 2"/>
          <p:cNvSpPr>
            <a:spLocks noGrp="1"/>
          </p:cNvSpPr>
          <p:nvPr>
            <p:ph idx="1"/>
          </p:nvPr>
        </p:nvSpPr>
        <p:spPr>
          <a:xfrm>
            <a:off x="838200" y="901700"/>
            <a:ext cx="7717971" cy="5956300"/>
          </a:xfrm>
        </p:spPr>
        <p:txBody>
          <a:bodyPr>
            <a:normAutofit lnSpcReduction="10000"/>
          </a:bodyPr>
          <a:lstStyle/>
          <a:p>
            <a:r>
              <a:rPr lang="en-US" dirty="0"/>
              <a:t>Christian missionaries implanted monastic communities in the territory in the 5th and 6th centuries. Some of these missionaries came from across the Channel. The influence of Celtic Christianity can still be found in the Cotentin. </a:t>
            </a:r>
          </a:p>
          <a:p>
            <a:r>
              <a:rPr lang="en-US" dirty="0"/>
              <a:t>Rollo, first Duke of Normandy, accepted Christianity and was baptized in the 900’s. The Duchy of Normandy was therefore formally a Christian state from its foundation. </a:t>
            </a:r>
          </a:p>
          <a:p>
            <a:r>
              <a:rPr lang="en-US" dirty="0"/>
              <a:t>Mont Saint-Michel is a major historic pilgrimage site.</a:t>
            </a:r>
          </a:p>
          <a:p>
            <a:r>
              <a:rPr lang="en-US" dirty="0">
                <a:solidFill>
                  <a:srgbClr val="FF0000"/>
                </a:solidFill>
              </a:rPr>
              <a:t>King Henry II of England, did penance at the cathedral of </a:t>
            </a:r>
            <a:r>
              <a:rPr lang="en-US" dirty="0" err="1">
                <a:solidFill>
                  <a:srgbClr val="FF0000"/>
                </a:solidFill>
              </a:rPr>
              <a:t>Avranches</a:t>
            </a:r>
            <a:r>
              <a:rPr lang="en-US" dirty="0">
                <a:solidFill>
                  <a:srgbClr val="FF0000"/>
                </a:solidFill>
              </a:rPr>
              <a:t> on 21 May 1172 and was absolved from the censures incurred by the assassination of Thomas Becket</a:t>
            </a:r>
            <a:r>
              <a:rPr lang="en-US" dirty="0"/>
              <a:t>. </a:t>
            </a:r>
          </a:p>
          <a:p>
            <a:pPr marL="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9800" y="142987"/>
            <a:ext cx="2237014" cy="2304125"/>
          </a:xfrm>
          <a:prstGeom prst="rect">
            <a:avLst/>
          </a:prstGeom>
        </p:spPr>
      </p:pic>
      <p:pic>
        <p:nvPicPr>
          <p:cNvPr id="6" name="Picture 5"/>
          <p:cNvPicPr>
            <a:picLocks noChangeAspect="1"/>
          </p:cNvPicPr>
          <p:nvPr/>
        </p:nvPicPr>
        <p:blipFill rotWithShape="1">
          <a:blip r:embed="rId3"/>
          <a:srcRect l="40074" t="20972" r="3185" b="17223"/>
          <a:stretch/>
        </p:blipFill>
        <p:spPr>
          <a:xfrm>
            <a:off x="9189740" y="4241800"/>
            <a:ext cx="3002259" cy="2616200"/>
          </a:xfrm>
          <a:prstGeom prst="rect">
            <a:avLst/>
          </a:prstGeom>
        </p:spPr>
      </p:pic>
      <p:sp>
        <p:nvSpPr>
          <p:cNvPr id="7" name="Rectangle 6"/>
          <p:cNvSpPr/>
          <p:nvPr/>
        </p:nvSpPr>
        <p:spPr>
          <a:xfrm>
            <a:off x="10203549" y="5163566"/>
            <a:ext cx="1150251" cy="369332"/>
          </a:xfrm>
          <a:prstGeom prst="rect">
            <a:avLst/>
          </a:prstGeom>
        </p:spPr>
        <p:txBody>
          <a:bodyPr wrap="none">
            <a:spAutoFit/>
          </a:bodyPr>
          <a:lstStyle/>
          <a:p>
            <a:r>
              <a:rPr lang="en-US" dirty="0" err="1"/>
              <a:t>Avranches</a:t>
            </a:r>
            <a:endParaRPr lang="en-US" dirty="0"/>
          </a:p>
        </p:txBody>
      </p:sp>
      <p:sp>
        <p:nvSpPr>
          <p:cNvPr id="8" name="Rectangle 7"/>
          <p:cNvSpPr/>
          <p:nvPr/>
        </p:nvSpPr>
        <p:spPr>
          <a:xfrm>
            <a:off x="9408652" y="219564"/>
            <a:ext cx="1945148" cy="369332"/>
          </a:xfrm>
          <a:prstGeom prst="rect">
            <a:avLst/>
          </a:prstGeom>
        </p:spPr>
        <p:txBody>
          <a:bodyPr wrap="none">
            <a:spAutoFit/>
          </a:bodyPr>
          <a:lstStyle/>
          <a:p>
            <a:r>
              <a:rPr lang="en-US" dirty="0"/>
              <a:t>Cotentin Peninsula</a:t>
            </a:r>
          </a:p>
        </p:txBody>
      </p:sp>
      <p:pic>
        <p:nvPicPr>
          <p:cNvPr id="20482" name="Picture 2" descr="Image result"/>
          <p:cNvPicPr>
            <a:picLocks noChangeAspect="1" noChangeArrowheads="1"/>
          </p:cNvPicPr>
          <p:nvPr/>
        </p:nvPicPr>
        <p:blipFill rotWithShape="1">
          <a:blip r:embed="rId4">
            <a:extLst>
              <a:ext uri="{28A0092B-C50C-407E-A947-70E740481C1C}">
                <a14:useLocalDpi xmlns:a14="http://schemas.microsoft.com/office/drawing/2010/main" val="0"/>
              </a:ext>
            </a:extLst>
          </a:blip>
          <a:srcRect l="18177" t="9094" r="29858" b="19003"/>
          <a:stretch/>
        </p:blipFill>
        <p:spPr bwMode="auto">
          <a:xfrm>
            <a:off x="8215816" y="4089400"/>
            <a:ext cx="1987733" cy="1824037"/>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Image result"/>
          <p:cNvPicPr>
            <a:picLocks noChangeAspect="1" noChangeArrowheads="1"/>
          </p:cNvPicPr>
          <p:nvPr/>
        </p:nvPicPr>
        <p:blipFill rotWithShape="1">
          <a:blip r:embed="rId5">
            <a:extLst>
              <a:ext uri="{28A0092B-C50C-407E-A947-70E740481C1C}">
                <a14:useLocalDpi xmlns:a14="http://schemas.microsoft.com/office/drawing/2010/main" val="0"/>
              </a:ext>
            </a:extLst>
          </a:blip>
          <a:srcRect l="15472" t="23010" r="-427" b="2809"/>
          <a:stretch/>
        </p:blipFill>
        <p:spPr bwMode="auto">
          <a:xfrm>
            <a:off x="8893868" y="2029991"/>
            <a:ext cx="2102117" cy="18355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338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Omaha Beach</a:t>
            </a:r>
          </a:p>
        </p:txBody>
      </p:sp>
      <p:sp>
        <p:nvSpPr>
          <p:cNvPr id="3" name="Content Placeholder 2"/>
          <p:cNvSpPr>
            <a:spLocks noGrp="1"/>
          </p:cNvSpPr>
          <p:nvPr>
            <p:ph idx="1"/>
          </p:nvPr>
        </p:nvSpPr>
        <p:spPr>
          <a:xfrm>
            <a:off x="838200" y="1409700"/>
            <a:ext cx="5359400" cy="4767263"/>
          </a:xfrm>
        </p:spPr>
        <p:txBody>
          <a:bodyPr>
            <a:normAutofit fontScale="77500" lnSpcReduction="20000"/>
          </a:bodyPr>
          <a:lstStyle/>
          <a:p>
            <a:r>
              <a:rPr lang="en-US" dirty="0"/>
              <a:t>The most brutal fighting on D-Day took place on the 7km stretch of coastline around </a:t>
            </a:r>
            <a:r>
              <a:rPr lang="en-US" dirty="0" err="1"/>
              <a:t>Vierville</a:t>
            </a:r>
            <a:r>
              <a:rPr lang="en-US" dirty="0"/>
              <a:t>-sur-Mer, St-Laurent-sur-Mer and </a:t>
            </a:r>
            <a:r>
              <a:rPr lang="en-US" dirty="0" err="1"/>
              <a:t>Colleville</a:t>
            </a:r>
            <a:r>
              <a:rPr lang="en-US" dirty="0"/>
              <a:t>-sur-Mer, 15km northwest of Bayeux, known as ‘Bloody Omaha’ to US veterans. </a:t>
            </a:r>
          </a:p>
          <a:p>
            <a:r>
              <a:rPr lang="en-US" dirty="0"/>
              <a:t>Seven decades on, little evidence of the carnage unleashed here on 6 June 1944 remains, except for the American cemetery and concrete German bunkers, though at very low tide you can see a few remnants of the Mulberry Harbor.</a:t>
            </a:r>
          </a:p>
          <a:p>
            <a:r>
              <a:rPr lang="en-US" dirty="0"/>
              <a:t>These days Omaha is a peaceful place, a beautiful stretch of fine golden sand partly lined with dunes and summer homes. Circuit de la </a:t>
            </a:r>
            <a:r>
              <a:rPr lang="en-US" dirty="0" err="1"/>
              <a:t>Plage</a:t>
            </a:r>
            <a:r>
              <a:rPr lang="en-US" dirty="0"/>
              <a:t> </a:t>
            </a:r>
            <a:r>
              <a:rPr lang="en-US" dirty="0" err="1"/>
              <a:t>d’Omaha</a:t>
            </a:r>
            <a:r>
              <a:rPr lang="en-US" dirty="0"/>
              <a:t>, trail-marked with a yellow stripe, is a self-guided tour along the beach.</a:t>
            </a:r>
          </a:p>
        </p:txBody>
      </p:sp>
      <p:pic>
        <p:nvPicPr>
          <p:cNvPr id="16392" name="Picture 8" descr="Image result for Circuit de la Plage d’Omah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7600" y="240846"/>
            <a:ext cx="5715000" cy="3143250"/>
          </a:xfrm>
          <a:prstGeom prst="rect">
            <a:avLst/>
          </a:prstGeom>
          <a:noFill/>
          <a:extLst>
            <a:ext uri="{909E8E84-426E-40DD-AFC4-6F175D3DCCD1}">
              <a14:hiddenFill xmlns:a14="http://schemas.microsoft.com/office/drawing/2010/main">
                <a:solidFill>
                  <a:srgbClr val="FFFFFF"/>
                </a:solidFill>
              </a14:hiddenFill>
            </a:ext>
          </a:extLst>
        </p:spPr>
      </p:pic>
      <p:pic>
        <p:nvPicPr>
          <p:cNvPr id="16394" name="Picture 10" descr="Image result for Circuit de la Plage d’Omah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3206" y="3508375"/>
            <a:ext cx="4163787" cy="3122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32722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36575"/>
          </a:xfrm>
        </p:spPr>
        <p:txBody>
          <a:bodyPr>
            <a:normAutofit fontScale="90000"/>
          </a:bodyPr>
          <a:lstStyle/>
          <a:p>
            <a:r>
              <a:rPr lang="en-US" dirty="0"/>
              <a:t>Religion</a:t>
            </a:r>
          </a:p>
        </p:txBody>
      </p:sp>
      <p:sp>
        <p:nvSpPr>
          <p:cNvPr id="3" name="Content Placeholder 2"/>
          <p:cNvSpPr>
            <a:spLocks noGrp="1"/>
          </p:cNvSpPr>
          <p:nvPr>
            <p:ph idx="1"/>
          </p:nvPr>
        </p:nvSpPr>
        <p:spPr>
          <a:xfrm>
            <a:off x="838200" y="901700"/>
            <a:ext cx="7717971" cy="5956300"/>
          </a:xfrm>
        </p:spPr>
        <p:txBody>
          <a:bodyPr>
            <a:normAutofit fontScale="92500"/>
          </a:bodyPr>
          <a:lstStyle/>
          <a:p>
            <a:r>
              <a:rPr lang="en-US" dirty="0"/>
              <a:t>Normandy does not have one generally agreed-upon patron saint, although this title has been ascribed to Saint Michael, and to Saint </a:t>
            </a:r>
            <a:r>
              <a:rPr lang="en-US" dirty="0" err="1"/>
              <a:t>Ouen</a:t>
            </a:r>
            <a:r>
              <a:rPr lang="en-US" dirty="0"/>
              <a:t>, 1</a:t>
            </a:r>
            <a:r>
              <a:rPr lang="en-US" baseline="30000" dirty="0"/>
              <a:t>st</a:t>
            </a:r>
            <a:r>
              <a:rPr lang="en-US" dirty="0"/>
              <a:t> archbishop of Rouen. Many saints have been revered in Normandy down the centuries, including:</a:t>
            </a:r>
          </a:p>
          <a:p>
            <a:r>
              <a:rPr lang="en-US" dirty="0"/>
              <a:t>Aubert who's remembered as the founder of Mont Saint-Michel.</a:t>
            </a:r>
          </a:p>
          <a:p>
            <a:r>
              <a:rPr lang="en-US" dirty="0"/>
              <a:t>Thomas Becket, an Anglo-Norman whose parents were from Rouen, was the object of a considerable cult in mainland Normandy following his martyrdom.</a:t>
            </a:r>
          </a:p>
          <a:p>
            <a:r>
              <a:rPr lang="en-US" dirty="0"/>
              <a:t>Joan of Arc who was martyred in Rouen, and who is especially remembered in that city.</a:t>
            </a:r>
          </a:p>
          <a:p>
            <a:r>
              <a:rPr lang="en-US" dirty="0"/>
              <a:t>Thérèse de </a:t>
            </a:r>
            <a:r>
              <a:rPr lang="en-US" dirty="0" err="1"/>
              <a:t>Lisieux</a:t>
            </a:r>
            <a:r>
              <a:rPr lang="en-US" dirty="0"/>
              <a:t> whose birthplace in </a:t>
            </a:r>
            <a:r>
              <a:rPr lang="en-US" dirty="0" err="1"/>
              <a:t>Alençon</a:t>
            </a:r>
            <a:r>
              <a:rPr lang="en-US" dirty="0"/>
              <a:t> and later home in </a:t>
            </a:r>
            <a:r>
              <a:rPr lang="en-US" dirty="0" err="1"/>
              <a:t>Lisieux</a:t>
            </a:r>
            <a:r>
              <a:rPr lang="en-US" dirty="0"/>
              <a:t> are a focus for religious pilgrims.</a:t>
            </a:r>
          </a:p>
          <a:p>
            <a:pPr marL="0" indent="0">
              <a:buNone/>
            </a:pPr>
            <a:endParaRPr lang="en-US" dirty="0"/>
          </a:p>
        </p:txBody>
      </p:sp>
      <p:pic>
        <p:nvPicPr>
          <p:cNvPr id="8194" name="Picture 2" descr="Image of St. Ou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9172" y="202787"/>
            <a:ext cx="1549400" cy="193675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Image result for saint aube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86388" y="1931898"/>
            <a:ext cx="1706902" cy="1706902"/>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Image result for thomas becke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93290" y="2890295"/>
            <a:ext cx="1823585" cy="1367689"/>
          </a:xfrm>
          <a:prstGeom prst="rect">
            <a:avLst/>
          </a:prstGeom>
          <a:noFill/>
          <a:extLst>
            <a:ext uri="{909E8E84-426E-40DD-AFC4-6F175D3DCCD1}">
              <a14:hiddenFill xmlns:a14="http://schemas.microsoft.com/office/drawing/2010/main">
                <a:solidFill>
                  <a:srgbClr val="FFFFFF"/>
                </a:solidFill>
              </a14:hiddenFill>
            </a:ext>
          </a:extLst>
        </p:spPr>
      </p:pic>
      <p:pic>
        <p:nvPicPr>
          <p:cNvPr id="8202" name="Picture 10" descr="Image result for joan of ar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03101" y="4257984"/>
            <a:ext cx="1690338" cy="2150955"/>
          </a:xfrm>
          <a:prstGeom prst="rect">
            <a:avLst/>
          </a:prstGeom>
          <a:noFill/>
          <a:extLst>
            <a:ext uri="{909E8E84-426E-40DD-AFC4-6F175D3DCCD1}">
              <a14:hiddenFill xmlns:a14="http://schemas.microsoft.com/office/drawing/2010/main">
                <a:solidFill>
                  <a:srgbClr val="FFFFFF"/>
                </a:solidFill>
              </a14:hiddenFill>
            </a:ext>
          </a:extLst>
        </p:spPr>
      </p:pic>
      <p:pic>
        <p:nvPicPr>
          <p:cNvPr id="8204" name="Picture 12" descr="Image result for saint michae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03101" y="161196"/>
            <a:ext cx="1608364" cy="1608364"/>
          </a:xfrm>
          <a:prstGeom prst="rect">
            <a:avLst/>
          </a:prstGeom>
          <a:noFill/>
          <a:extLst>
            <a:ext uri="{909E8E84-426E-40DD-AFC4-6F175D3DCCD1}">
              <a14:hiddenFill xmlns:a14="http://schemas.microsoft.com/office/drawing/2010/main">
                <a:solidFill>
                  <a:srgbClr val="FFFFFF"/>
                </a:solidFill>
              </a14:hiddenFill>
            </a:ext>
          </a:extLst>
        </p:spPr>
      </p:pic>
      <p:pic>
        <p:nvPicPr>
          <p:cNvPr id="8206" name="Picture 14" descr="Image result for saint theres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89846" y="4662630"/>
            <a:ext cx="1648052" cy="21953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8125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96232"/>
          </a:xfrm>
        </p:spPr>
        <p:txBody>
          <a:bodyPr>
            <a:normAutofit fontScale="90000"/>
          </a:bodyPr>
          <a:lstStyle/>
          <a:p>
            <a:r>
              <a:rPr lang="en-US" dirty="0"/>
              <a:t>Gastronomy: It’s all about the cow (and apples)</a:t>
            </a:r>
          </a:p>
        </p:txBody>
      </p:sp>
      <p:pic>
        <p:nvPicPr>
          <p:cNvPr id="14338" name="Picture 2" descr="https://upload.wikimedia.org/wikipedia/commons/thumb/5/58/Vachesnormandes.jpg/1280px-Vachesnormand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831" y="1061358"/>
            <a:ext cx="8801100" cy="574852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s://upload.wikimedia.org/wikipedia/commons/thumb/e/e3/Calvados_Apfel_0596.jpg/1024px-Calvados_Apfel_0596.jpg"/>
          <p:cNvPicPr>
            <a:picLocks noChangeAspect="1" noChangeArrowheads="1"/>
          </p:cNvPicPr>
          <p:nvPr/>
        </p:nvPicPr>
        <p:blipFill rotWithShape="1">
          <a:blip r:embed="rId3">
            <a:extLst>
              <a:ext uri="{28A0092B-C50C-407E-A947-70E740481C1C}">
                <a14:useLocalDpi xmlns:a14="http://schemas.microsoft.com/office/drawing/2010/main" val="0"/>
              </a:ext>
            </a:extLst>
          </a:blip>
          <a:srcRect t="9560" b="13343"/>
          <a:stretch/>
        </p:blipFill>
        <p:spPr bwMode="auto">
          <a:xfrm>
            <a:off x="8284028" y="2396030"/>
            <a:ext cx="2948006" cy="227279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8284028" y="5524500"/>
            <a:ext cx="2781300" cy="707886"/>
          </a:xfrm>
          <a:prstGeom prst="rect">
            <a:avLst/>
          </a:prstGeom>
          <a:noFill/>
        </p:spPr>
        <p:txBody>
          <a:bodyPr wrap="square" rtlCol="0">
            <a:spAutoFit/>
          </a:bodyPr>
          <a:lstStyle/>
          <a:p>
            <a:r>
              <a:rPr lang="en-US" sz="4000" b="1" dirty="0"/>
              <a:t>La </a:t>
            </a:r>
            <a:r>
              <a:rPr lang="en-US" sz="4000" b="1" dirty="0" err="1"/>
              <a:t>Vache</a:t>
            </a:r>
            <a:r>
              <a:rPr lang="en-US" sz="4000" b="1" dirty="0"/>
              <a:t>!</a:t>
            </a:r>
          </a:p>
        </p:txBody>
      </p:sp>
    </p:spTree>
    <p:extLst>
      <p:ext uri="{BB962C8B-B14F-4D97-AF65-F5344CB8AC3E}">
        <p14:creationId xmlns:p14="http://schemas.microsoft.com/office/powerpoint/2010/main" val="17143660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Gastronomy- un </a:t>
            </a:r>
            <a:r>
              <a:rPr lang="en-US" dirty="0" err="1"/>
              <a:t>peu</a:t>
            </a:r>
            <a:r>
              <a:rPr lang="en-US" dirty="0"/>
              <a:t> </a:t>
            </a:r>
            <a:r>
              <a:rPr lang="en-US" dirty="0" err="1"/>
              <a:t>d’histoire</a:t>
            </a:r>
            <a:endParaRPr lang="en-US" dirty="0"/>
          </a:p>
        </p:txBody>
      </p:sp>
      <p:sp>
        <p:nvSpPr>
          <p:cNvPr id="3" name="Content Placeholder 2"/>
          <p:cNvSpPr>
            <a:spLocks noGrp="1"/>
          </p:cNvSpPr>
          <p:nvPr>
            <p:ph idx="1"/>
          </p:nvPr>
        </p:nvSpPr>
        <p:spPr>
          <a:xfrm>
            <a:off x="838200" y="1524000"/>
            <a:ext cx="8522834" cy="4749800"/>
          </a:xfrm>
        </p:spPr>
        <p:txBody>
          <a:bodyPr>
            <a:normAutofit fontScale="92500" lnSpcReduction="10000"/>
          </a:bodyPr>
          <a:lstStyle/>
          <a:p>
            <a:r>
              <a:rPr lang="en-US" dirty="0"/>
              <a:t> </a:t>
            </a:r>
            <a:r>
              <a:rPr lang="en-US" i="1" dirty="0"/>
              <a:t>Le </a:t>
            </a:r>
            <a:r>
              <a:rPr lang="en-US" i="1" dirty="0" err="1"/>
              <a:t>Viandier</a:t>
            </a:r>
            <a:r>
              <a:rPr lang="en-US" dirty="0"/>
              <a:t> is thought to be one of the first professional treatises written in France on cookery. It had an inestimable influence on subsequent books on French cuisine and is important to food historians as a detailed source on the medieval cuisine of northern France. </a:t>
            </a:r>
          </a:p>
          <a:p>
            <a:r>
              <a:rPr lang="en-US" dirty="0"/>
              <a:t>It was written by Normandy native Guillaume </a:t>
            </a:r>
            <a:r>
              <a:rPr lang="en-US" dirty="0" err="1"/>
              <a:t>Tirel</a:t>
            </a:r>
            <a:r>
              <a:rPr lang="en-US" dirty="0"/>
              <a:t>, known as </a:t>
            </a:r>
            <a:r>
              <a:rPr lang="en-US" dirty="0" err="1"/>
              <a:t>Taillevent</a:t>
            </a:r>
            <a:r>
              <a:rPr lang="en-US" dirty="0"/>
              <a:t> (1310-1395). </a:t>
            </a:r>
          </a:p>
          <a:p>
            <a:r>
              <a:rPr lang="en-US" dirty="0"/>
              <a:t>He began as a kitchen boy and worked his way up to become squire and head chef for the Duke of Normandy. </a:t>
            </a:r>
          </a:p>
          <a:p>
            <a:r>
              <a:rPr lang="en-US" dirty="0"/>
              <a:t>When the Duke became Charles V in 1368,  </a:t>
            </a:r>
            <a:r>
              <a:rPr lang="en-US" dirty="0" err="1"/>
              <a:t>Tirel</a:t>
            </a:r>
            <a:r>
              <a:rPr lang="en-US" dirty="0"/>
              <a:t> continued in his service. </a:t>
            </a:r>
          </a:p>
          <a:p>
            <a:r>
              <a:rPr lang="en-US" dirty="0"/>
              <a:t>From 1381, he was in service to Charles VI. He is generally considered one of the first truly "professional" master chefs.</a:t>
            </a:r>
          </a:p>
        </p:txBody>
      </p:sp>
      <p:pic>
        <p:nvPicPr>
          <p:cNvPr id="6146" name="Picture 2" descr="Image resul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67714" y="88900"/>
            <a:ext cx="2581275" cy="381000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s://upload.wikimedia.org/wikipedia/commons/thumb/9/9d/Tombe_Guillaume_Tirel.jpg/220px-Tombe_Guillaume_Tir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0601" y="3962400"/>
            <a:ext cx="2095500"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76798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88975"/>
          </a:xfrm>
        </p:spPr>
        <p:txBody>
          <a:bodyPr>
            <a:normAutofit fontScale="90000"/>
          </a:bodyPr>
          <a:lstStyle/>
          <a:p>
            <a:r>
              <a:rPr lang="en-US" dirty="0"/>
              <a:t>Gastronomy: Bon appétit?</a:t>
            </a:r>
          </a:p>
        </p:txBody>
      </p:sp>
      <p:sp>
        <p:nvSpPr>
          <p:cNvPr id="3" name="Content Placeholder 2"/>
          <p:cNvSpPr>
            <a:spLocks noGrp="1"/>
          </p:cNvSpPr>
          <p:nvPr>
            <p:ph idx="1"/>
          </p:nvPr>
        </p:nvSpPr>
        <p:spPr>
          <a:xfrm>
            <a:off x="557889" y="1079738"/>
            <a:ext cx="10515600" cy="1613914"/>
          </a:xfrm>
        </p:spPr>
        <p:txBody>
          <a:bodyPr>
            <a:normAutofit fontScale="77500" lnSpcReduction="20000"/>
          </a:bodyPr>
          <a:lstStyle/>
          <a:p>
            <a:r>
              <a:rPr lang="en-US" dirty="0"/>
              <a:t>Fish and seafood are of superior quality in Normandy. Turbot and oysters from the Cotentin Peninsula are major delicacies throughout France. Normandy is the chief oyster-cultivating, scallop-exporting, and mussel-raising region in France.</a:t>
            </a:r>
          </a:p>
          <a:p>
            <a:r>
              <a:rPr lang="en-US" dirty="0"/>
              <a:t>Other regional </a:t>
            </a:r>
            <a:r>
              <a:rPr lang="en-US" dirty="0" err="1"/>
              <a:t>specialities</a:t>
            </a:r>
            <a:r>
              <a:rPr lang="en-US" dirty="0"/>
              <a:t> include </a:t>
            </a:r>
            <a:r>
              <a:rPr lang="en-US" i="1" dirty="0" err="1"/>
              <a:t>tripes</a:t>
            </a:r>
            <a:r>
              <a:rPr lang="en-US" i="1" dirty="0"/>
              <a:t>* à la mode de Caen, andouilles and  </a:t>
            </a:r>
            <a:r>
              <a:rPr lang="en-US" i="1" dirty="0" err="1"/>
              <a:t>andouillettes</a:t>
            </a:r>
            <a:r>
              <a:rPr lang="en-US" i="1" dirty="0"/>
              <a:t>**</a:t>
            </a:r>
            <a:r>
              <a:rPr lang="en-US" dirty="0"/>
              <a:t>, salt meadow (</a:t>
            </a:r>
            <a:r>
              <a:rPr lang="en-US" i="1" dirty="0" err="1"/>
              <a:t>pré</a:t>
            </a:r>
            <a:r>
              <a:rPr lang="en-US" i="1" dirty="0"/>
              <a:t> </a:t>
            </a:r>
            <a:r>
              <a:rPr lang="en-US" i="1" dirty="0" err="1"/>
              <a:t>salé</a:t>
            </a:r>
            <a:r>
              <a:rPr lang="en-US" dirty="0"/>
              <a:t>) lamb, and </a:t>
            </a:r>
            <a:r>
              <a:rPr lang="en-US" i="1" dirty="0" err="1"/>
              <a:t>teurgoule</a:t>
            </a:r>
            <a:r>
              <a:rPr lang="en-US" dirty="0"/>
              <a:t> (spiced rice pudding).</a:t>
            </a:r>
          </a:p>
          <a:p>
            <a:endParaRPr lang="en-US" dirty="0"/>
          </a:p>
        </p:txBody>
      </p:sp>
      <p:pic>
        <p:nvPicPr>
          <p:cNvPr id="2050" name="Picture 2" descr="Image result for tripes a la mode de caen"/>
          <p:cNvPicPr>
            <a:picLocks noChangeAspect="1" noChangeArrowheads="1"/>
          </p:cNvPicPr>
          <p:nvPr/>
        </p:nvPicPr>
        <p:blipFill rotWithShape="1">
          <a:blip r:embed="rId2">
            <a:extLst>
              <a:ext uri="{28A0092B-C50C-407E-A947-70E740481C1C}">
                <a14:useLocalDpi xmlns:a14="http://schemas.microsoft.com/office/drawing/2010/main" val="0"/>
              </a:ext>
            </a:extLst>
          </a:blip>
          <a:srcRect l="15879" b="10529"/>
          <a:stretch/>
        </p:blipFill>
        <p:spPr bwMode="auto">
          <a:xfrm>
            <a:off x="230878" y="2857499"/>
            <a:ext cx="3528322" cy="245631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teurgoule normande"/>
          <p:cNvPicPr>
            <a:picLocks noChangeAspect="1" noChangeArrowheads="1"/>
          </p:cNvPicPr>
          <p:nvPr/>
        </p:nvPicPr>
        <p:blipFill rotWithShape="1">
          <a:blip r:embed="rId3">
            <a:extLst>
              <a:ext uri="{28A0092B-C50C-407E-A947-70E740481C1C}">
                <a14:useLocalDpi xmlns:a14="http://schemas.microsoft.com/office/drawing/2010/main" val="0"/>
              </a:ext>
            </a:extLst>
          </a:blip>
          <a:srcRect l="8970" t="22143" r="7275" b="9048"/>
          <a:stretch/>
        </p:blipFill>
        <p:spPr bwMode="auto">
          <a:xfrm>
            <a:off x="9131971" y="3856586"/>
            <a:ext cx="2851150" cy="291445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andouillett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80443" y="4882156"/>
            <a:ext cx="2768600" cy="183734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agneau pre sale"/>
          <p:cNvPicPr>
            <a:picLocks noChangeAspect="1" noChangeArrowheads="1"/>
          </p:cNvPicPr>
          <p:nvPr/>
        </p:nvPicPr>
        <p:blipFill rotWithShape="1">
          <a:blip r:embed="rId5">
            <a:extLst>
              <a:ext uri="{28A0092B-C50C-407E-A947-70E740481C1C}">
                <a14:useLocalDpi xmlns:a14="http://schemas.microsoft.com/office/drawing/2010/main" val="0"/>
              </a:ext>
            </a:extLst>
          </a:blip>
          <a:srcRect l="16382" r="13140" b="5118"/>
          <a:stretch/>
        </p:blipFill>
        <p:spPr bwMode="auto">
          <a:xfrm>
            <a:off x="5815689" y="2642866"/>
            <a:ext cx="3086100" cy="288558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30879" y="5477663"/>
            <a:ext cx="2118622" cy="646331"/>
          </a:xfrm>
          <a:prstGeom prst="rect">
            <a:avLst/>
          </a:prstGeom>
        </p:spPr>
        <p:txBody>
          <a:bodyPr wrap="square">
            <a:spAutoFit/>
          </a:bodyPr>
          <a:lstStyle/>
          <a:p>
            <a:r>
              <a:rPr lang="en-US" dirty="0">
                <a:solidFill>
                  <a:srgbClr val="222222"/>
                </a:solidFill>
                <a:latin typeface="arial" panose="020B0604020202020204" pitchFamily="34" charset="0"/>
              </a:rPr>
              <a:t>*the first or second stomach of a cow</a:t>
            </a:r>
            <a:endParaRPr lang="en-US" dirty="0"/>
          </a:p>
        </p:txBody>
      </p:sp>
      <p:sp>
        <p:nvSpPr>
          <p:cNvPr id="5" name="TextBox 4"/>
          <p:cNvSpPr txBox="1"/>
          <p:nvPr/>
        </p:nvSpPr>
        <p:spPr>
          <a:xfrm>
            <a:off x="5934528" y="6073169"/>
            <a:ext cx="2222500" cy="646331"/>
          </a:xfrm>
          <a:prstGeom prst="rect">
            <a:avLst/>
          </a:prstGeom>
          <a:noFill/>
        </p:spPr>
        <p:txBody>
          <a:bodyPr wrap="square" rtlCol="0">
            <a:spAutoFit/>
          </a:bodyPr>
          <a:lstStyle/>
          <a:p>
            <a:r>
              <a:rPr lang="en-US" dirty="0"/>
              <a:t>**sausage made from cow intestines</a:t>
            </a:r>
          </a:p>
        </p:txBody>
      </p:sp>
    </p:spTree>
    <p:extLst>
      <p:ext uri="{BB962C8B-B14F-4D97-AF65-F5344CB8AC3E}">
        <p14:creationId xmlns:p14="http://schemas.microsoft.com/office/powerpoint/2010/main" val="3979748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88975"/>
          </a:xfrm>
        </p:spPr>
        <p:txBody>
          <a:bodyPr>
            <a:normAutofit fontScale="90000"/>
          </a:bodyPr>
          <a:lstStyle/>
          <a:p>
            <a:r>
              <a:rPr lang="en-US" dirty="0"/>
              <a:t>Gastronomy: A Table!</a:t>
            </a:r>
          </a:p>
        </p:txBody>
      </p:sp>
      <p:sp>
        <p:nvSpPr>
          <p:cNvPr id="3" name="Content Placeholder 2"/>
          <p:cNvSpPr>
            <a:spLocks noGrp="1"/>
          </p:cNvSpPr>
          <p:nvPr>
            <p:ph idx="1"/>
          </p:nvPr>
        </p:nvSpPr>
        <p:spPr>
          <a:xfrm>
            <a:off x="691243" y="1054101"/>
            <a:ext cx="10515600" cy="2743200"/>
          </a:xfrm>
        </p:spPr>
        <p:txBody>
          <a:bodyPr>
            <a:normAutofit/>
          </a:bodyPr>
          <a:lstStyle/>
          <a:p>
            <a:r>
              <a:rPr lang="en-US" dirty="0"/>
              <a:t>Normandy dishes include duckling </a:t>
            </a:r>
            <a:r>
              <a:rPr lang="en-US" i="1" dirty="0"/>
              <a:t>à la </a:t>
            </a:r>
            <a:r>
              <a:rPr lang="en-US" i="1" dirty="0" err="1"/>
              <a:t>rouennaise</a:t>
            </a:r>
            <a:r>
              <a:rPr lang="en-US" dirty="0"/>
              <a:t> - the duckling has to be suffocated,  it has to be cooked bleeding ( 17 to 20 minutes ), the breasts have to be raised,  the carcass pressed to obtain the blood, that will do thickening for the sauce(fond </a:t>
            </a:r>
            <a:r>
              <a:rPr lang="en-US" dirty="0" err="1"/>
              <a:t>rouennais</a:t>
            </a:r>
            <a:r>
              <a:rPr lang="en-US" dirty="0"/>
              <a:t>).</a:t>
            </a:r>
          </a:p>
          <a:p>
            <a:endParaRPr lang="en-US" dirty="0"/>
          </a:p>
          <a:p>
            <a:endParaRPr lang="en-US" dirty="0"/>
          </a:p>
        </p:txBody>
      </p:sp>
      <p:pic>
        <p:nvPicPr>
          <p:cNvPr id="5122" name="Picture 2" descr="Image result for duck a la rouennai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6181" y="3048762"/>
            <a:ext cx="6191250" cy="327660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2292900" y="6325362"/>
            <a:ext cx="2852063" cy="369332"/>
          </a:xfrm>
          <a:prstGeom prst="rect">
            <a:avLst/>
          </a:prstGeom>
        </p:spPr>
        <p:txBody>
          <a:bodyPr wrap="none">
            <a:spAutoFit/>
          </a:bodyPr>
          <a:lstStyle/>
          <a:p>
            <a:pPr fontAlgn="base"/>
            <a:r>
              <a:rPr lang="fr-FR" b="1" dirty="0">
                <a:solidFill>
                  <a:srgbClr val="000000"/>
                </a:solidFill>
                <a:latin typeface="Helvetica Neue"/>
              </a:rPr>
              <a:t>Caneton à la rouennaise</a:t>
            </a:r>
            <a:endParaRPr lang="fr-FR" b="1" i="0" dirty="0">
              <a:solidFill>
                <a:srgbClr val="000000"/>
              </a:solidFill>
              <a:effectLst/>
              <a:latin typeface="Helvetica Neue"/>
            </a:endParaRPr>
          </a:p>
        </p:txBody>
      </p:sp>
    </p:spTree>
    <p:extLst>
      <p:ext uri="{BB962C8B-B14F-4D97-AF65-F5344CB8AC3E}">
        <p14:creationId xmlns:p14="http://schemas.microsoft.com/office/powerpoint/2010/main" val="32880256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600" y="365125"/>
            <a:ext cx="10871200" cy="688975"/>
          </a:xfrm>
        </p:spPr>
        <p:txBody>
          <a:bodyPr>
            <a:normAutofit fontScale="90000"/>
          </a:bodyPr>
          <a:lstStyle/>
          <a:p>
            <a:r>
              <a:rPr lang="en-US" dirty="0"/>
              <a:t>Gastronomy: There’s only so much a truffle can do…</a:t>
            </a:r>
          </a:p>
        </p:txBody>
      </p:sp>
      <p:sp>
        <p:nvSpPr>
          <p:cNvPr id="3" name="Content Placeholder 2"/>
          <p:cNvSpPr>
            <a:spLocks noGrp="1"/>
          </p:cNvSpPr>
          <p:nvPr>
            <p:ph idx="1"/>
          </p:nvPr>
        </p:nvSpPr>
        <p:spPr>
          <a:xfrm>
            <a:off x="691243" y="1054101"/>
            <a:ext cx="10515600" cy="1841499"/>
          </a:xfrm>
        </p:spPr>
        <p:txBody>
          <a:bodyPr>
            <a:normAutofit/>
          </a:bodyPr>
          <a:lstStyle/>
          <a:p>
            <a:r>
              <a:rPr lang="en-US" dirty="0"/>
              <a:t>Rabbit is cooked with morels, or </a:t>
            </a:r>
            <a:r>
              <a:rPr lang="en-US" i="1" dirty="0"/>
              <a:t>à la </a:t>
            </a:r>
            <a:r>
              <a:rPr lang="en-US" i="1" dirty="0" err="1"/>
              <a:t>havraise</a:t>
            </a:r>
            <a:r>
              <a:rPr lang="en-US" dirty="0"/>
              <a:t> (stuffed with </a:t>
            </a:r>
            <a:r>
              <a:rPr lang="en-US" dirty="0" err="1"/>
              <a:t>truffled</a:t>
            </a:r>
            <a:r>
              <a:rPr lang="en-US" dirty="0"/>
              <a:t> pigs' trotters). Other dishes are sheep's trotters </a:t>
            </a:r>
            <a:r>
              <a:rPr lang="en-US" i="1" dirty="0"/>
              <a:t>à la </a:t>
            </a:r>
            <a:r>
              <a:rPr lang="en-US" i="1" dirty="0" err="1"/>
              <a:t>rouennaise</a:t>
            </a:r>
            <a:r>
              <a:rPr lang="en-US" dirty="0"/>
              <a:t>, casseroled veal, larded calf's liver braised with carrots, and veal (or turkey) in cream and mushrooms.</a:t>
            </a:r>
          </a:p>
          <a:p>
            <a:endParaRPr lang="en-US" dirty="0"/>
          </a:p>
          <a:p>
            <a:endParaRPr lang="en-US" dirty="0"/>
          </a:p>
        </p:txBody>
      </p:sp>
      <p:pic>
        <p:nvPicPr>
          <p:cNvPr id="3074" name="Picture 2" descr="Hansa Bunny Rabbit Plush Anim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698721"/>
            <a:ext cx="2443843" cy="244384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rabbit stuffed with pig trotters"/>
          <p:cNvPicPr>
            <a:picLocks noChangeAspect="1" noChangeArrowheads="1"/>
          </p:cNvPicPr>
          <p:nvPr/>
        </p:nvPicPr>
        <p:blipFill rotWithShape="1">
          <a:blip r:embed="rId3">
            <a:extLst>
              <a:ext uri="{28A0092B-C50C-407E-A947-70E740481C1C}">
                <a14:useLocalDpi xmlns:a14="http://schemas.microsoft.com/office/drawing/2010/main" val="0"/>
              </a:ext>
            </a:extLst>
          </a:blip>
          <a:srcRect l="36012" t="18519" r="16389"/>
          <a:stretch/>
        </p:blipFill>
        <p:spPr bwMode="auto">
          <a:xfrm>
            <a:off x="2429800" y="4902624"/>
            <a:ext cx="889000" cy="114135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810420" y="4827694"/>
            <a:ext cx="505267" cy="923330"/>
          </a:xfrm>
          <a:prstGeom prst="rect">
            <a:avLst/>
          </a:prstGeom>
          <a:noFill/>
        </p:spPr>
        <p:txBody>
          <a:bodyPr wrap="none" lIns="91440" tIns="45720" rIns="91440" bIns="45720">
            <a:spAutoFit/>
          </a:bodyPr>
          <a:lstStyle/>
          <a:p>
            <a:pPr algn="ctr"/>
            <a:r>
              <a:rPr lang="en-US" sz="5400" b="0" cap="none" spc="0" dirty="0">
                <a:ln w="0"/>
                <a:solidFill>
                  <a:schemeClr val="tx1"/>
                </a:solidFill>
                <a:effectLst>
                  <a:outerShdw blurRad="38100" dist="19050" dir="2700000" algn="tl" rotWithShape="0">
                    <a:schemeClr val="dk1">
                      <a:alpha val="40000"/>
                    </a:schemeClr>
                  </a:outerShdw>
                </a:effectLst>
              </a:rPr>
              <a:t>?</a:t>
            </a:r>
          </a:p>
        </p:txBody>
      </p:sp>
      <p:pic>
        <p:nvPicPr>
          <p:cNvPr id="3078" name="Picture 6" descr="Sautèed Rabbit with Morels and Pearl Onio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0043" y="3797301"/>
            <a:ext cx="3542382" cy="2372131"/>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escalope veau1"/>
          <p:cNvPicPr>
            <a:picLocks noChangeAspect="1" noChangeArrowheads="1"/>
          </p:cNvPicPr>
          <p:nvPr/>
        </p:nvPicPr>
        <p:blipFill rotWithShape="1">
          <a:blip r:embed="rId5">
            <a:extLst>
              <a:ext uri="{28A0092B-C50C-407E-A947-70E740481C1C}">
                <a14:useLocalDpi xmlns:a14="http://schemas.microsoft.com/office/drawing/2010/main" val="0"/>
              </a:ext>
            </a:extLst>
          </a:blip>
          <a:srcRect l="12650" r="12493" b="7601"/>
          <a:stretch/>
        </p:blipFill>
        <p:spPr bwMode="auto">
          <a:xfrm>
            <a:off x="8535768" y="3797301"/>
            <a:ext cx="2818032" cy="260879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8223800" y="6406095"/>
            <a:ext cx="3441968" cy="369332"/>
          </a:xfrm>
          <a:prstGeom prst="rect">
            <a:avLst/>
          </a:prstGeom>
        </p:spPr>
        <p:txBody>
          <a:bodyPr wrap="none">
            <a:spAutoFit/>
          </a:bodyPr>
          <a:lstStyle/>
          <a:p>
            <a:pPr fontAlgn="base"/>
            <a:r>
              <a:rPr lang="fr-FR" b="1" dirty="0">
                <a:solidFill>
                  <a:srgbClr val="000000"/>
                </a:solidFill>
                <a:latin typeface="Helvetica Neue"/>
              </a:rPr>
              <a:t>Escalopes de veau à la crème</a:t>
            </a:r>
            <a:endParaRPr lang="fr-FR" b="1" i="0" dirty="0">
              <a:solidFill>
                <a:srgbClr val="000000"/>
              </a:solidFill>
              <a:effectLst/>
              <a:latin typeface="Helvetica Neue"/>
            </a:endParaRPr>
          </a:p>
        </p:txBody>
      </p:sp>
      <p:sp>
        <p:nvSpPr>
          <p:cNvPr id="13" name="Rectangle 12"/>
          <p:cNvSpPr/>
          <p:nvPr/>
        </p:nvSpPr>
        <p:spPr>
          <a:xfrm>
            <a:off x="4421535" y="6183330"/>
            <a:ext cx="2826415" cy="369332"/>
          </a:xfrm>
          <a:prstGeom prst="rect">
            <a:avLst/>
          </a:prstGeom>
        </p:spPr>
        <p:txBody>
          <a:bodyPr wrap="none">
            <a:spAutoFit/>
          </a:bodyPr>
          <a:lstStyle/>
          <a:p>
            <a:pPr fontAlgn="base"/>
            <a:r>
              <a:rPr lang="fr-FR" b="1" dirty="0">
                <a:solidFill>
                  <a:srgbClr val="000000"/>
                </a:solidFill>
                <a:latin typeface="Helvetica Neue"/>
              </a:rPr>
              <a:t>Lapin aux champignons</a:t>
            </a:r>
            <a:endParaRPr lang="fr-FR" b="1" i="0" dirty="0">
              <a:solidFill>
                <a:srgbClr val="000000"/>
              </a:solidFill>
              <a:effectLst/>
              <a:latin typeface="Helvetica Neue"/>
            </a:endParaRPr>
          </a:p>
        </p:txBody>
      </p:sp>
      <p:sp>
        <p:nvSpPr>
          <p:cNvPr id="14" name="Rectangle 13"/>
          <p:cNvSpPr/>
          <p:nvPr/>
        </p:nvSpPr>
        <p:spPr>
          <a:xfrm>
            <a:off x="628160" y="6240239"/>
            <a:ext cx="2249334" cy="369332"/>
          </a:xfrm>
          <a:prstGeom prst="rect">
            <a:avLst/>
          </a:prstGeom>
        </p:spPr>
        <p:txBody>
          <a:bodyPr wrap="none">
            <a:spAutoFit/>
          </a:bodyPr>
          <a:lstStyle/>
          <a:p>
            <a:pPr fontAlgn="base"/>
            <a:r>
              <a:rPr lang="fr-FR" b="1" dirty="0">
                <a:solidFill>
                  <a:srgbClr val="000000"/>
                </a:solidFill>
                <a:latin typeface="Helvetica Neue"/>
              </a:rPr>
              <a:t>Lapin à la havraise</a:t>
            </a:r>
            <a:endParaRPr lang="fr-FR" b="1" i="0" dirty="0">
              <a:solidFill>
                <a:srgbClr val="000000"/>
              </a:solidFill>
              <a:effectLst/>
              <a:latin typeface="Helvetica Neue"/>
            </a:endParaRPr>
          </a:p>
        </p:txBody>
      </p:sp>
      <p:pic>
        <p:nvPicPr>
          <p:cNvPr id="3082" name="Picture 10" descr="lapin farci havrais"/>
          <p:cNvPicPr>
            <a:picLocks noChangeAspect="1" noChangeArrowheads="1"/>
          </p:cNvPicPr>
          <p:nvPr/>
        </p:nvPicPr>
        <p:blipFill rotWithShape="1">
          <a:blip r:embed="rId6">
            <a:extLst>
              <a:ext uri="{28A0092B-C50C-407E-A947-70E740481C1C}">
                <a14:useLocalDpi xmlns:a14="http://schemas.microsoft.com/office/drawing/2010/main" val="0"/>
              </a:ext>
            </a:extLst>
          </a:blip>
          <a:srcRect l="22952" t="8656" r="5687" b="7688"/>
          <a:stretch/>
        </p:blipFill>
        <p:spPr bwMode="auto">
          <a:xfrm>
            <a:off x="2019308" y="3187700"/>
            <a:ext cx="1748707" cy="16399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47826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32946"/>
          </a:xfrm>
        </p:spPr>
        <p:txBody>
          <a:bodyPr>
            <a:normAutofit fontScale="90000"/>
          </a:bodyPr>
          <a:lstStyle/>
          <a:p>
            <a:r>
              <a:rPr lang="en-US" dirty="0"/>
              <a:t>Gastronomy</a:t>
            </a:r>
          </a:p>
        </p:txBody>
      </p:sp>
      <p:sp>
        <p:nvSpPr>
          <p:cNvPr id="3" name="Content Placeholder 2"/>
          <p:cNvSpPr>
            <a:spLocks noGrp="1"/>
          </p:cNvSpPr>
          <p:nvPr>
            <p:ph idx="1"/>
          </p:nvPr>
        </p:nvSpPr>
        <p:spPr>
          <a:xfrm>
            <a:off x="723900" y="966172"/>
            <a:ext cx="11188700" cy="1581085"/>
          </a:xfrm>
        </p:spPr>
        <p:txBody>
          <a:bodyPr>
            <a:normAutofit fontScale="92500"/>
          </a:bodyPr>
          <a:lstStyle/>
          <a:p>
            <a:r>
              <a:rPr lang="en-US" dirty="0"/>
              <a:t>Apples are also widely used in cooking: for example, </a:t>
            </a:r>
            <a:r>
              <a:rPr lang="en-US" i="1" dirty="0" err="1"/>
              <a:t>moules</a:t>
            </a:r>
            <a:r>
              <a:rPr lang="en-US" i="1" dirty="0"/>
              <a:t> à la </a:t>
            </a:r>
            <a:r>
              <a:rPr lang="en-US" i="1" dirty="0" err="1"/>
              <a:t>normande</a:t>
            </a:r>
            <a:r>
              <a:rPr lang="en-US" dirty="0"/>
              <a:t> are mussels cooked with apples, cream and cheese, </a:t>
            </a:r>
            <a:r>
              <a:rPr lang="en-US" i="1" dirty="0" err="1"/>
              <a:t>bourdelots</a:t>
            </a:r>
            <a:r>
              <a:rPr lang="en-US" dirty="0"/>
              <a:t> are apples baked in pastry, partridges are flamed with </a:t>
            </a:r>
            <a:r>
              <a:rPr lang="en-US" dirty="0" err="1"/>
              <a:t>reinette</a:t>
            </a:r>
            <a:r>
              <a:rPr lang="en-US" dirty="0"/>
              <a:t> apples, and localities all over the province have their own variation of apple tart, "Tarte Tatin.”</a:t>
            </a:r>
          </a:p>
        </p:txBody>
      </p:sp>
      <p:pic>
        <p:nvPicPr>
          <p:cNvPr id="1026" name="Picture 2" descr="Image result for tarte tat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84141" y="3977411"/>
            <a:ext cx="3907859" cy="260001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artridge in cider with apples &amp; cele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1071" y="3965473"/>
            <a:ext cx="3024868" cy="274658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moules a la normande"/>
          <p:cNvPicPr>
            <a:picLocks noChangeAspect="1" noChangeArrowheads="1"/>
          </p:cNvPicPr>
          <p:nvPr/>
        </p:nvPicPr>
        <p:blipFill rotWithShape="1">
          <a:blip r:embed="rId4">
            <a:extLst>
              <a:ext uri="{28A0092B-C50C-407E-A947-70E740481C1C}">
                <a14:useLocalDpi xmlns:a14="http://schemas.microsoft.com/office/drawing/2010/main" val="0"/>
              </a:ext>
            </a:extLst>
          </a:blip>
          <a:srcRect t="14088" b="5741"/>
          <a:stretch/>
        </p:blipFill>
        <p:spPr bwMode="auto">
          <a:xfrm>
            <a:off x="126091" y="2615357"/>
            <a:ext cx="3952875" cy="237679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bourdelo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45629" y="2615357"/>
            <a:ext cx="3099820" cy="2041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17540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96232"/>
          </a:xfrm>
        </p:spPr>
        <p:txBody>
          <a:bodyPr/>
          <a:lstStyle/>
          <a:p>
            <a:r>
              <a:rPr lang="en-US" dirty="0"/>
              <a:t>Gastronomy: Maybe Stick to the Cheese</a:t>
            </a:r>
          </a:p>
        </p:txBody>
      </p:sp>
      <p:sp>
        <p:nvSpPr>
          <p:cNvPr id="3" name="Content Placeholder 2"/>
          <p:cNvSpPr>
            <a:spLocks noGrp="1"/>
          </p:cNvSpPr>
          <p:nvPr>
            <p:ph idx="1"/>
          </p:nvPr>
        </p:nvSpPr>
        <p:spPr>
          <a:xfrm>
            <a:off x="766196" y="1187246"/>
            <a:ext cx="10515600" cy="4351338"/>
          </a:xfrm>
        </p:spPr>
        <p:txBody>
          <a:bodyPr/>
          <a:lstStyle/>
          <a:p>
            <a:r>
              <a:rPr lang="en-US" dirty="0"/>
              <a:t>A wide range of dairy products are produced and exported. Norman cheeses include Camembert, Livarot, Pont </a:t>
            </a:r>
            <a:r>
              <a:rPr lang="en-US" dirty="0" err="1"/>
              <a:t>l'Évêque</a:t>
            </a:r>
            <a:r>
              <a:rPr lang="en-US" dirty="0"/>
              <a:t>, Brillat-Savarin, Neufchâtel, Petit Suisse and Boursin.</a:t>
            </a:r>
            <a:r>
              <a:rPr lang="en-US" baseline="30000" dirty="0"/>
              <a:t> </a:t>
            </a:r>
            <a:r>
              <a:rPr lang="en-US" dirty="0"/>
              <a:t>Normandy butter and Normandy cream are lavishly used in gastronomic specialties.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5896" y="3019428"/>
            <a:ext cx="2192428" cy="1647643"/>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2441" y="3074010"/>
            <a:ext cx="2233386" cy="1255454"/>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59645" y="3050077"/>
            <a:ext cx="2685307" cy="151093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52942" y="3049893"/>
            <a:ext cx="2436844" cy="1617178"/>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48985" y="4994022"/>
            <a:ext cx="2242128" cy="1680101"/>
          </a:xfrm>
          <a:prstGeom prst="rect">
            <a:avLst/>
          </a:prstGeom>
        </p:spPr>
      </p:pic>
      <p:pic>
        <p:nvPicPr>
          <p:cNvPr id="10" name="Picture 9"/>
          <p:cNvPicPr>
            <a:picLocks noChangeAspect="1"/>
          </p:cNvPicPr>
          <p:nvPr/>
        </p:nvPicPr>
        <p:blipFill rotWithShape="1">
          <a:blip r:embed="rId7">
            <a:extLst>
              <a:ext uri="{28A0092B-C50C-407E-A947-70E740481C1C}">
                <a14:useLocalDpi xmlns:a14="http://schemas.microsoft.com/office/drawing/2010/main" val="0"/>
              </a:ext>
            </a:extLst>
          </a:blip>
          <a:srcRect l="17634" t="11237" r="7592" b="9896"/>
          <a:stretch/>
        </p:blipFill>
        <p:spPr>
          <a:xfrm>
            <a:off x="4630547" y="4785567"/>
            <a:ext cx="2476501" cy="1961949"/>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60819" y="4863325"/>
            <a:ext cx="2584245" cy="1941497"/>
          </a:xfrm>
          <a:prstGeom prst="rect">
            <a:avLst/>
          </a:prstGeom>
        </p:spPr>
      </p:pic>
      <p:sp>
        <p:nvSpPr>
          <p:cNvPr id="12" name="Rectangle 11"/>
          <p:cNvSpPr/>
          <p:nvPr/>
        </p:nvSpPr>
        <p:spPr>
          <a:xfrm>
            <a:off x="3316314" y="4039252"/>
            <a:ext cx="4697386" cy="1186316"/>
          </a:xfrm>
          <a:prstGeom prst="rect">
            <a:avLst/>
          </a:prstGeom>
          <a:noFill/>
        </p:spPr>
        <p:txBody>
          <a:bodyPr wrap="none" lIns="91440" tIns="45720" rIns="91440" bIns="45720">
            <a:prstTxWarp prst="textChevron">
              <a:avLst/>
            </a:prstTxWarp>
            <a:spAutoFit/>
          </a:bodyPr>
          <a:lstStyle/>
          <a:p>
            <a:pPr algn="ctr"/>
            <a:r>
              <a:rPr lang="en-US" sz="5400" b="1" cap="none" spc="0" dirty="0" err="1">
                <a:ln w="22225">
                  <a:solidFill>
                    <a:schemeClr val="accent2"/>
                  </a:solidFill>
                  <a:prstDash val="solid"/>
                </a:ln>
                <a:solidFill>
                  <a:schemeClr val="accent2">
                    <a:lumMod val="40000"/>
                    <a:lumOff val="60000"/>
                  </a:schemeClr>
                </a:solidFill>
                <a:effectLst/>
              </a:rPr>
              <a:t>Fromages</a:t>
            </a:r>
            <a:endParaRPr lang="en-US" sz="54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4760091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87375"/>
          </a:xfrm>
        </p:spPr>
        <p:txBody>
          <a:bodyPr>
            <a:normAutofit fontScale="90000"/>
          </a:bodyPr>
          <a:lstStyle/>
          <a:p>
            <a:r>
              <a:rPr lang="en-US" dirty="0"/>
              <a:t>Gastronomy: </a:t>
            </a:r>
          </a:p>
        </p:txBody>
      </p:sp>
      <p:sp>
        <p:nvSpPr>
          <p:cNvPr id="3" name="Content Placeholder 2"/>
          <p:cNvSpPr>
            <a:spLocks noGrp="1"/>
          </p:cNvSpPr>
          <p:nvPr>
            <p:ph idx="1"/>
          </p:nvPr>
        </p:nvSpPr>
        <p:spPr>
          <a:xfrm>
            <a:off x="838200" y="952501"/>
            <a:ext cx="10515600" cy="1435100"/>
          </a:xfrm>
        </p:spPr>
        <p:txBody>
          <a:bodyPr>
            <a:normAutofit/>
          </a:bodyPr>
          <a:lstStyle/>
          <a:p>
            <a:r>
              <a:rPr lang="en-US" dirty="0"/>
              <a:t>Normandy is also noted for its pastries. It is the birthplace of brioches and also turns out </a:t>
            </a:r>
            <a:r>
              <a:rPr lang="en-US" i="1" dirty="0" err="1"/>
              <a:t>douillons</a:t>
            </a:r>
            <a:r>
              <a:rPr lang="en-US" dirty="0"/>
              <a:t> (pears baked in pastry), </a:t>
            </a:r>
            <a:r>
              <a:rPr lang="en-US" i="1" dirty="0" err="1"/>
              <a:t>craquelins</a:t>
            </a:r>
            <a:r>
              <a:rPr lang="en-US" dirty="0"/>
              <a:t>, </a:t>
            </a:r>
            <a:r>
              <a:rPr lang="en-US" i="1" dirty="0" err="1"/>
              <a:t>fouaces</a:t>
            </a:r>
            <a:r>
              <a:rPr lang="en-US" dirty="0"/>
              <a:t> in Caen, </a:t>
            </a:r>
            <a:r>
              <a:rPr lang="en-US" i="1" dirty="0" err="1"/>
              <a:t>sablés</a:t>
            </a:r>
            <a:r>
              <a:rPr lang="en-US" dirty="0"/>
              <a:t> in </a:t>
            </a:r>
            <a:r>
              <a:rPr lang="en-US" dirty="0" err="1"/>
              <a:t>Lisieux</a:t>
            </a:r>
            <a:r>
              <a:rPr lang="en-US" dirty="0"/>
              <a:t>.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34581"/>
            <a:ext cx="3431721" cy="2955856"/>
          </a:xfrm>
          <a:prstGeom prst="rect">
            <a:avLst/>
          </a:prstGeom>
        </p:spPr>
      </p:pic>
      <p:pic>
        <p:nvPicPr>
          <p:cNvPr id="6" name="Picture 5"/>
          <p:cNvPicPr>
            <a:picLocks noChangeAspect="1"/>
          </p:cNvPicPr>
          <p:nvPr/>
        </p:nvPicPr>
        <p:blipFill>
          <a:blip r:embed="rId3"/>
          <a:stretch>
            <a:fillRect/>
          </a:stretch>
        </p:blipFill>
        <p:spPr>
          <a:xfrm>
            <a:off x="3476625" y="3213099"/>
            <a:ext cx="2619375" cy="1743075"/>
          </a:xfrm>
          <a:prstGeom prst="rect">
            <a:avLst/>
          </a:prstGeom>
        </p:spPr>
      </p:pic>
      <p:pic>
        <p:nvPicPr>
          <p:cNvPr id="7172" name="Picture 4" descr="Image result for craqueli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9809" y="5325506"/>
            <a:ext cx="2172381" cy="1447045"/>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Image result for fouac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27800" y="3299473"/>
            <a:ext cx="2302214" cy="1726661"/>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Image result for sablés in Lisieux"/>
          <p:cNvPicPr>
            <a:picLocks noChangeAspect="1" noChangeArrowheads="1"/>
          </p:cNvPicPr>
          <p:nvPr/>
        </p:nvPicPr>
        <p:blipFill rotWithShape="1">
          <a:blip r:embed="rId6">
            <a:extLst>
              <a:ext uri="{28A0092B-C50C-407E-A947-70E740481C1C}">
                <a14:useLocalDpi xmlns:a14="http://schemas.microsoft.com/office/drawing/2010/main" val="0"/>
              </a:ext>
            </a:extLst>
          </a:blip>
          <a:srcRect l="12267" t="21927" r="14192" b="21179"/>
          <a:stretch/>
        </p:blipFill>
        <p:spPr bwMode="auto">
          <a:xfrm>
            <a:off x="9660279" y="4645931"/>
            <a:ext cx="2237482" cy="1730959"/>
          </a:xfrm>
          <a:prstGeom prst="rect">
            <a:avLst/>
          </a:prstGeom>
          <a:noFill/>
          <a:extLst>
            <a:ext uri="{909E8E84-426E-40DD-AFC4-6F175D3DCCD1}">
              <a14:hiddenFill xmlns:a14="http://schemas.microsoft.com/office/drawing/2010/main">
                <a:solidFill>
                  <a:srgbClr val="FFFFFF"/>
                </a:solidFill>
              </a14:hiddenFill>
            </a:ext>
          </a:extLst>
        </p:spPr>
      </p:pic>
      <p:pic>
        <p:nvPicPr>
          <p:cNvPr id="7182" name="Picture 14" descr="Image result for sables de lisieux"/>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72440" y="1567543"/>
            <a:ext cx="2013160" cy="269502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93807" y="3704985"/>
            <a:ext cx="896399" cy="369332"/>
          </a:xfrm>
          <a:prstGeom prst="rect">
            <a:avLst/>
          </a:prstGeom>
        </p:spPr>
        <p:txBody>
          <a:bodyPr wrap="none">
            <a:spAutoFit/>
          </a:bodyPr>
          <a:lstStyle/>
          <a:p>
            <a:r>
              <a:rPr lang="en-US" dirty="0"/>
              <a:t>brioche</a:t>
            </a:r>
          </a:p>
        </p:txBody>
      </p:sp>
      <p:sp>
        <p:nvSpPr>
          <p:cNvPr id="14" name="Rectangle 13"/>
          <p:cNvSpPr/>
          <p:nvPr/>
        </p:nvSpPr>
        <p:spPr>
          <a:xfrm>
            <a:off x="3941821" y="6221105"/>
            <a:ext cx="1688981" cy="369332"/>
          </a:xfrm>
          <a:prstGeom prst="rect">
            <a:avLst/>
          </a:prstGeom>
        </p:spPr>
        <p:txBody>
          <a:bodyPr wrap="square">
            <a:spAutoFit/>
          </a:bodyPr>
          <a:lstStyle/>
          <a:p>
            <a:r>
              <a:rPr lang="en-US" dirty="0" err="1"/>
              <a:t>craquelin</a:t>
            </a:r>
            <a:endParaRPr lang="en-US" dirty="0"/>
          </a:p>
        </p:txBody>
      </p:sp>
      <p:sp>
        <p:nvSpPr>
          <p:cNvPr id="15" name="Rectangle 14"/>
          <p:cNvSpPr/>
          <p:nvPr/>
        </p:nvSpPr>
        <p:spPr>
          <a:xfrm>
            <a:off x="7137807" y="2843767"/>
            <a:ext cx="817788" cy="369332"/>
          </a:xfrm>
          <a:prstGeom prst="rect">
            <a:avLst/>
          </a:prstGeom>
        </p:spPr>
        <p:txBody>
          <a:bodyPr wrap="none">
            <a:spAutoFit/>
          </a:bodyPr>
          <a:lstStyle/>
          <a:p>
            <a:r>
              <a:rPr lang="en-US" dirty="0" err="1"/>
              <a:t>fouace</a:t>
            </a:r>
            <a:endParaRPr lang="en-US" dirty="0"/>
          </a:p>
        </p:txBody>
      </p:sp>
      <p:sp>
        <p:nvSpPr>
          <p:cNvPr id="16" name="Rectangle 15"/>
          <p:cNvSpPr/>
          <p:nvPr/>
        </p:nvSpPr>
        <p:spPr>
          <a:xfrm>
            <a:off x="4354422" y="2843767"/>
            <a:ext cx="1042273" cy="369332"/>
          </a:xfrm>
          <a:prstGeom prst="rect">
            <a:avLst/>
          </a:prstGeom>
        </p:spPr>
        <p:txBody>
          <a:bodyPr wrap="none">
            <a:spAutoFit/>
          </a:bodyPr>
          <a:lstStyle/>
          <a:p>
            <a:r>
              <a:rPr lang="en-US" dirty="0" err="1"/>
              <a:t>douillons</a:t>
            </a:r>
            <a:endParaRPr lang="en-US" dirty="0"/>
          </a:p>
        </p:txBody>
      </p:sp>
      <p:sp>
        <p:nvSpPr>
          <p:cNvPr id="8" name="Rectangle 7"/>
          <p:cNvSpPr/>
          <p:nvPr/>
        </p:nvSpPr>
        <p:spPr>
          <a:xfrm>
            <a:off x="10396543" y="4252249"/>
            <a:ext cx="764953" cy="369332"/>
          </a:xfrm>
          <a:prstGeom prst="rect">
            <a:avLst/>
          </a:prstGeom>
        </p:spPr>
        <p:txBody>
          <a:bodyPr wrap="none">
            <a:spAutoFit/>
          </a:bodyPr>
          <a:lstStyle/>
          <a:p>
            <a:r>
              <a:rPr lang="en-US" i="1" dirty="0" err="1"/>
              <a:t>sablés</a:t>
            </a:r>
            <a:endParaRPr lang="en-US" dirty="0"/>
          </a:p>
        </p:txBody>
      </p:sp>
    </p:spTree>
    <p:extLst>
      <p:ext uri="{BB962C8B-B14F-4D97-AF65-F5344CB8AC3E}">
        <p14:creationId xmlns:p14="http://schemas.microsoft.com/office/powerpoint/2010/main" val="24065486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65175"/>
          </a:xfrm>
        </p:spPr>
        <p:txBody>
          <a:bodyPr/>
          <a:lstStyle/>
          <a:p>
            <a:r>
              <a:rPr lang="en-US" dirty="0"/>
              <a:t>Gastronomy- Wine Substitutes</a:t>
            </a:r>
          </a:p>
        </p:txBody>
      </p:sp>
      <p:sp>
        <p:nvSpPr>
          <p:cNvPr id="3" name="Content Placeholder 2"/>
          <p:cNvSpPr>
            <a:spLocks noGrp="1"/>
          </p:cNvSpPr>
          <p:nvPr>
            <p:ph idx="1"/>
          </p:nvPr>
        </p:nvSpPr>
        <p:spPr>
          <a:xfrm>
            <a:off x="838200" y="1238251"/>
            <a:ext cx="8813800" cy="2876550"/>
          </a:xfrm>
        </p:spPr>
        <p:txBody>
          <a:bodyPr>
            <a:normAutofit fontScale="70000" lnSpcReduction="20000"/>
          </a:bodyPr>
          <a:lstStyle/>
          <a:p>
            <a:r>
              <a:rPr lang="en-US" dirty="0"/>
              <a:t>Normandy is a major cider-producing region (very little wine is produced). </a:t>
            </a:r>
          </a:p>
          <a:p>
            <a:r>
              <a:rPr lang="en-US" dirty="0"/>
              <a:t> Apple brandy, of which the most famous variety is Calvados, is also popular. </a:t>
            </a:r>
          </a:p>
          <a:p>
            <a:r>
              <a:rPr lang="en-US" dirty="0"/>
              <a:t>The mealtime </a:t>
            </a:r>
            <a:r>
              <a:rPr lang="en-US" i="1" dirty="0" err="1"/>
              <a:t>trou</a:t>
            </a:r>
            <a:r>
              <a:rPr lang="en-US" i="1" dirty="0"/>
              <a:t> </a:t>
            </a:r>
            <a:r>
              <a:rPr lang="en-US" i="1" dirty="0" err="1"/>
              <a:t>normand</a:t>
            </a:r>
            <a:r>
              <a:rPr lang="en-US" dirty="0"/>
              <a:t>, or "Norman hole", is a pause between meal courses in which diners partake of a glassful of Calvados to stimulate the appetite and make room for the next course.</a:t>
            </a:r>
          </a:p>
          <a:p>
            <a:r>
              <a:rPr lang="en-US" i="1" dirty="0" err="1"/>
              <a:t>Pommeau</a:t>
            </a:r>
            <a:r>
              <a:rPr lang="en-US" dirty="0"/>
              <a:t> is an </a:t>
            </a:r>
            <a:r>
              <a:rPr lang="en-US" i="1" dirty="0" err="1"/>
              <a:t>apéritif</a:t>
            </a:r>
            <a:r>
              <a:rPr lang="en-US" dirty="0"/>
              <a:t> produced by blending unfermented cider and apple brandy. </a:t>
            </a:r>
          </a:p>
          <a:p>
            <a:r>
              <a:rPr lang="en-US" dirty="0"/>
              <a:t>Another aperitif is the </a:t>
            </a:r>
            <a:r>
              <a:rPr lang="en-US" i="1" dirty="0" err="1"/>
              <a:t>kir</a:t>
            </a:r>
            <a:r>
              <a:rPr lang="en-US" i="1" dirty="0"/>
              <a:t> </a:t>
            </a:r>
            <a:r>
              <a:rPr lang="en-US" i="1" dirty="0" err="1"/>
              <a:t>normand</a:t>
            </a:r>
            <a:r>
              <a:rPr lang="en-US" dirty="0"/>
              <a:t>- crème de cassis topped up with cider. </a:t>
            </a:r>
          </a:p>
          <a:p>
            <a:r>
              <a:rPr lang="en-US" i="1" dirty="0" err="1"/>
              <a:t>Bénédictine</a:t>
            </a:r>
            <a:r>
              <a:rPr lang="en-US" i="1" dirty="0"/>
              <a:t> (</a:t>
            </a:r>
            <a:r>
              <a:rPr lang="en-US" dirty="0"/>
              <a:t>medicinal aromatic herbal beverage) is produced in </a:t>
            </a:r>
            <a:r>
              <a:rPr lang="en-US" dirty="0" err="1"/>
              <a:t>Fécamp</a:t>
            </a:r>
            <a:r>
              <a:rPr lang="en-US" dirty="0"/>
              <a:t>.</a:t>
            </a:r>
          </a:p>
        </p:txBody>
      </p:sp>
      <p:pic>
        <p:nvPicPr>
          <p:cNvPr id="7170" name="Picture 2" descr="https://upload.wikimedia.org/wikipedia/commons/thumb/c/c9/Reflets_de_France_Cidre.jpg/220px-Reflets_de_France_Cid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47250" y="257175"/>
            <a:ext cx="2095500" cy="2867025"/>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Image result"/>
          <p:cNvPicPr>
            <a:picLocks noChangeAspect="1" noChangeArrowheads="1"/>
          </p:cNvPicPr>
          <p:nvPr/>
        </p:nvPicPr>
        <p:blipFill rotWithShape="1">
          <a:blip r:embed="rId3">
            <a:extLst>
              <a:ext uri="{28A0092B-C50C-407E-A947-70E740481C1C}">
                <a14:useLocalDpi xmlns:a14="http://schemas.microsoft.com/office/drawing/2010/main" val="0"/>
              </a:ext>
            </a:extLst>
          </a:blip>
          <a:srcRect t="9524" b="9931"/>
          <a:stretch/>
        </p:blipFill>
        <p:spPr bwMode="auto">
          <a:xfrm>
            <a:off x="10355809" y="3583971"/>
            <a:ext cx="1218539" cy="313145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30467" y="4114801"/>
            <a:ext cx="1416184" cy="2600628"/>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Image result for kir normand"/>
          <p:cNvPicPr>
            <a:picLocks noChangeAspect="1" noChangeArrowheads="1"/>
          </p:cNvPicPr>
          <p:nvPr/>
        </p:nvPicPr>
        <p:blipFill rotWithShape="1">
          <a:blip r:embed="rId5">
            <a:extLst>
              <a:ext uri="{28A0092B-C50C-407E-A947-70E740481C1C}">
                <a14:useLocalDpi xmlns:a14="http://schemas.microsoft.com/office/drawing/2010/main" val="0"/>
              </a:ext>
            </a:extLst>
          </a:blip>
          <a:srcRect b="13571"/>
          <a:stretch/>
        </p:blipFill>
        <p:spPr bwMode="auto">
          <a:xfrm>
            <a:off x="1380334" y="4007302"/>
            <a:ext cx="2571750" cy="2963636"/>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s://upload.wikimedia.org/wikipedia/commons/4/41/Couperne_Calvado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38058" y="3877549"/>
            <a:ext cx="2071915" cy="28378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8569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71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additive="base">
                                        <p:cTn id="1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7" presetID="1" presetClass="entr" presetSubtype="0" fill="hold" nodeType="withEffect">
                                  <p:stCondLst>
                                    <p:cond delay="0"/>
                                  </p:stCondLst>
                                  <p:childTnLst>
                                    <p:set>
                                      <p:cBhvr>
                                        <p:cTn id="18" dur="1" fill="hold">
                                          <p:stCondLst>
                                            <p:cond delay="0"/>
                                          </p:stCondLst>
                                        </p:cTn>
                                        <p:tgtEl>
                                          <p:spTgt spid="410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31" presetID="1" presetClass="entr" presetSubtype="0" fill="hold" nodeType="withEffect">
                                  <p:stCondLst>
                                    <p:cond delay="0"/>
                                  </p:stCondLst>
                                  <p:childTnLst>
                                    <p:set>
                                      <p:cBhvr>
                                        <p:cTn id="32" dur="1" fill="hold">
                                          <p:stCondLst>
                                            <p:cond delay="0"/>
                                          </p:stCondLst>
                                        </p:cTn>
                                        <p:tgtEl>
                                          <p:spTgt spid="409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9" presetID="1" presetClass="entr" presetSubtype="0" fill="hold" nodeType="withEffect">
                                  <p:stCondLst>
                                    <p:cond delay="0"/>
                                  </p:stCondLst>
                                  <p:childTnLst>
                                    <p:set>
                                      <p:cBhvr>
                                        <p:cTn id="40" dur="1" fill="hold">
                                          <p:stCondLst>
                                            <p:cond delay="0"/>
                                          </p:stCondLst>
                                        </p:cTn>
                                        <p:tgtEl>
                                          <p:spTgt spid="410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 calcmode="lin" valueType="num">
                                      <p:cBhvr additive="base">
                                        <p:cTn id="4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47" presetID="1" presetClass="entr" presetSubtype="0" fill="hold" nodeType="withEffect">
                                  <p:stCondLst>
                                    <p:cond delay="0"/>
                                  </p:stCondLst>
                                  <p:childTnLst>
                                    <p:set>
                                      <p:cBhvr>
                                        <p:cTn id="48" dur="1" fill="hold">
                                          <p:stCondLst>
                                            <p:cond delay="0"/>
                                          </p:stCondLst>
                                        </p:cTn>
                                        <p:tgtEl>
                                          <p:spTgt spid="4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36600" y="1384300"/>
            <a:ext cx="2981960" cy="4792663"/>
          </a:xfrm>
        </p:spPr>
        <p:txBody>
          <a:bodyPr>
            <a:normAutofit fontScale="55000" lnSpcReduction="20000"/>
          </a:bodyPr>
          <a:lstStyle/>
          <a:p>
            <a:pPr fontAlgn="base"/>
            <a:r>
              <a:rPr lang="en-US" dirty="0"/>
              <a:t>In a tribute to International Peace Day September 21, 2013, British artists Jamie </a:t>
            </a:r>
            <a:r>
              <a:rPr lang="en-US" dirty="0" err="1"/>
              <a:t>Wardley</a:t>
            </a:r>
            <a:r>
              <a:rPr lang="en-US" dirty="0"/>
              <a:t> and Andy Moss took a team of 60 volunteers to Normandy beach over the weekend to sketch the outlines of 9,000 soldiers’ figures into the sand. The installation was created to commemorate the people who lost their lives on June 6th, 1944 and is appropriately titled </a:t>
            </a:r>
            <a:r>
              <a:rPr lang="en-US" dirty="0">
                <a:solidFill>
                  <a:srgbClr val="FF0000"/>
                </a:solidFill>
              </a:rPr>
              <a:t>"The Fallen 9,000."</a:t>
            </a:r>
          </a:p>
          <a:p>
            <a:pPr fontAlgn="base"/>
            <a:r>
              <a:rPr lang="en-US" dirty="0"/>
              <a:t>What started with the artists and 60 volunteers grew to an effort including 500 local residents who jumped in to help after seeing what was going on.</a:t>
            </a:r>
          </a:p>
          <a:p>
            <a:pPr fontAlgn="base"/>
            <a:r>
              <a:rPr lang="en-US" dirty="0"/>
              <a:t>The end result was fleeting and was washed away by the tide after a couple of hours. But these photos most definitely do the project justice.</a:t>
            </a:r>
          </a:p>
          <a:p>
            <a:endParaRPr lang="en-US" dirty="0"/>
          </a:p>
        </p:txBody>
      </p:sp>
      <p:pic>
        <p:nvPicPr>
          <p:cNvPr id="16386" name="Picture 2" descr="Image result for omaha beach bunkers toda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8560" y="4763"/>
            <a:ext cx="8382000" cy="6219825"/>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http://s3files.core77.com/blog/images/2013/09/Normandy-Volunteer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4472" y="589756"/>
            <a:ext cx="3562708" cy="237648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838200" y="365125"/>
            <a:ext cx="10515600" cy="930275"/>
          </a:xfrm>
        </p:spPr>
        <p:txBody>
          <a:bodyPr/>
          <a:lstStyle/>
          <a:p>
            <a:r>
              <a:rPr lang="en-US" dirty="0"/>
              <a:t>Omaha Beach</a:t>
            </a:r>
          </a:p>
        </p:txBody>
      </p:sp>
    </p:spTree>
    <p:extLst>
      <p:ext uri="{BB962C8B-B14F-4D97-AF65-F5344CB8AC3E}">
        <p14:creationId xmlns:p14="http://schemas.microsoft.com/office/powerpoint/2010/main" val="26716768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Norman Temperament</a:t>
            </a:r>
          </a:p>
        </p:txBody>
      </p:sp>
      <p:sp>
        <p:nvSpPr>
          <p:cNvPr id="3" name="Content Placeholder 2"/>
          <p:cNvSpPr>
            <a:spLocks noGrp="1"/>
          </p:cNvSpPr>
          <p:nvPr>
            <p:ph idx="1"/>
          </p:nvPr>
        </p:nvSpPr>
        <p:spPr/>
        <p:txBody>
          <a:bodyPr/>
          <a:lstStyle/>
          <a:p>
            <a:r>
              <a:rPr lang="en-US" dirty="0"/>
              <a:t>According to </a:t>
            </a:r>
            <a:r>
              <a:rPr lang="en-US" dirty="0" err="1"/>
              <a:t>Adamsberg</a:t>
            </a:r>
            <a:r>
              <a:rPr lang="en-US" dirty="0"/>
              <a:t>: “Taciturn people who had taken days to loosen up. As if saying a few words were the equivalent of giving away a gold sovereign, without feeling it was deserved.”</a:t>
            </a:r>
          </a:p>
          <a:p>
            <a:r>
              <a:rPr lang="en-US" dirty="0"/>
              <a:t>According to </a:t>
            </a:r>
            <a:r>
              <a:rPr lang="en-US" dirty="0" err="1"/>
              <a:t>Mme</a:t>
            </a:r>
            <a:r>
              <a:rPr lang="en-US" dirty="0"/>
              <a:t> </a:t>
            </a:r>
            <a:r>
              <a:rPr lang="en-US" dirty="0" err="1"/>
              <a:t>Vendermot</a:t>
            </a:r>
            <a:r>
              <a:rPr lang="en-US" dirty="0"/>
              <a:t>: “You tell someone your name and next thing everyone can repeat it.”</a:t>
            </a:r>
          </a:p>
          <a:p>
            <a:r>
              <a:rPr lang="en-US" dirty="0"/>
              <a:t>According to </a:t>
            </a:r>
            <a:r>
              <a:rPr lang="en-US" dirty="0" err="1"/>
              <a:t>Adamsberg</a:t>
            </a:r>
            <a:r>
              <a:rPr lang="en-US" dirty="0"/>
              <a:t>: They are “not the kind to ask directly. But they made up for that with long stares and heavy insinuations that stabbed you in the back and forced you to tackle the question head-on.” (218)</a:t>
            </a:r>
          </a:p>
          <a:p>
            <a:endParaRPr lang="en-US" dirty="0"/>
          </a:p>
        </p:txBody>
      </p:sp>
    </p:spTree>
    <p:extLst>
      <p:ext uri="{BB962C8B-B14F-4D97-AF65-F5344CB8AC3E}">
        <p14:creationId xmlns:p14="http://schemas.microsoft.com/office/powerpoint/2010/main" val="9513966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460375"/>
          </a:xfrm>
        </p:spPr>
        <p:txBody>
          <a:bodyPr>
            <a:normAutofit fontScale="90000"/>
          </a:bodyPr>
          <a:lstStyle/>
          <a:p>
            <a:r>
              <a:rPr lang="en-US" dirty="0"/>
              <a:t>Les Beaux Arts: 17</a:t>
            </a:r>
            <a:r>
              <a:rPr lang="en-US" baseline="30000" dirty="0"/>
              <a:t>th</a:t>
            </a:r>
            <a:r>
              <a:rPr lang="en-US" dirty="0"/>
              <a:t> Century</a:t>
            </a:r>
          </a:p>
        </p:txBody>
      </p:sp>
      <p:sp>
        <p:nvSpPr>
          <p:cNvPr id="3" name="Content Placeholder 2"/>
          <p:cNvSpPr>
            <a:spLocks noGrp="1"/>
          </p:cNvSpPr>
          <p:nvPr>
            <p:ph idx="1"/>
          </p:nvPr>
        </p:nvSpPr>
        <p:spPr>
          <a:xfrm>
            <a:off x="250398" y="983086"/>
            <a:ext cx="9338102" cy="2217473"/>
          </a:xfrm>
        </p:spPr>
        <p:txBody>
          <a:bodyPr>
            <a:normAutofit fontScale="92500"/>
          </a:bodyPr>
          <a:lstStyle/>
          <a:p>
            <a:pPr marL="0" indent="0">
              <a:buNone/>
            </a:pPr>
            <a:r>
              <a:rPr lang="en-US" dirty="0"/>
              <a:t>Normandy has a rich tradition of painting and gave to France some of its most important artists.</a:t>
            </a:r>
          </a:p>
          <a:p>
            <a:r>
              <a:rPr lang="en-US" dirty="0"/>
              <a:t>In the 17th century some major French painters were Normans like Nicolas </a:t>
            </a:r>
            <a:r>
              <a:rPr lang="en-US" dirty="0" err="1"/>
              <a:t>Poussin</a:t>
            </a:r>
            <a:r>
              <a:rPr lang="en-US" dirty="0"/>
              <a:t> (1594 –1665),  and Jean </a:t>
            </a:r>
            <a:r>
              <a:rPr lang="en-US" dirty="0" err="1"/>
              <a:t>Jouvenet</a:t>
            </a:r>
            <a:r>
              <a:rPr lang="en-US" dirty="0"/>
              <a:t>, who helped </a:t>
            </a:r>
            <a:r>
              <a:rPr lang="en-US" dirty="0" err="1"/>
              <a:t>LeBrun</a:t>
            </a:r>
            <a:r>
              <a:rPr lang="en-US" dirty="0"/>
              <a:t> in his decoration of the Salon de Mars at Versailles.</a:t>
            </a:r>
          </a:p>
          <a:p>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471" y="3383533"/>
            <a:ext cx="3287486" cy="2345073"/>
          </a:xfrm>
          <a:prstGeom prst="rect">
            <a:avLst/>
          </a:prstGeom>
        </p:spPr>
      </p:pic>
      <p:sp>
        <p:nvSpPr>
          <p:cNvPr id="7" name="Rectangle 6"/>
          <p:cNvSpPr/>
          <p:nvPr/>
        </p:nvSpPr>
        <p:spPr>
          <a:xfrm>
            <a:off x="905770" y="5729512"/>
            <a:ext cx="3470287" cy="646331"/>
          </a:xfrm>
          <a:prstGeom prst="rect">
            <a:avLst/>
          </a:prstGeom>
        </p:spPr>
        <p:txBody>
          <a:bodyPr wrap="square">
            <a:spAutoFit/>
          </a:bodyPr>
          <a:lstStyle/>
          <a:p>
            <a:r>
              <a:rPr lang="en-US" i="1" dirty="0"/>
              <a:t>Les </a:t>
            </a:r>
            <a:r>
              <a:rPr lang="en-US" i="1" dirty="0" err="1"/>
              <a:t>Bergers</a:t>
            </a:r>
            <a:r>
              <a:rPr lang="en-US" i="1" dirty="0"/>
              <a:t> </a:t>
            </a:r>
            <a:r>
              <a:rPr lang="en-US" i="1" dirty="0" err="1"/>
              <a:t>d’Arcadie</a:t>
            </a:r>
            <a:r>
              <a:rPr lang="en-US" dirty="0"/>
              <a:t>, </a:t>
            </a:r>
          </a:p>
          <a:p>
            <a:r>
              <a:rPr lang="en-US" dirty="0"/>
              <a:t>late 1630s,  Louvre, Paris</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5545" y="3338098"/>
            <a:ext cx="4033316" cy="2908399"/>
          </a:xfrm>
          <a:prstGeom prst="rect">
            <a:avLst/>
          </a:prstGeom>
        </p:spPr>
      </p:pic>
      <p:sp>
        <p:nvSpPr>
          <p:cNvPr id="11" name="Rectangle 10"/>
          <p:cNvSpPr/>
          <p:nvPr/>
        </p:nvSpPr>
        <p:spPr>
          <a:xfrm>
            <a:off x="4708092" y="6246497"/>
            <a:ext cx="4064000" cy="646331"/>
          </a:xfrm>
          <a:prstGeom prst="rect">
            <a:avLst/>
          </a:prstGeom>
        </p:spPr>
        <p:txBody>
          <a:bodyPr wrap="square">
            <a:spAutoFit/>
          </a:bodyPr>
          <a:lstStyle/>
          <a:p>
            <a:r>
              <a:rPr lang="en-US" i="1" dirty="0"/>
              <a:t>Venus and Adonis</a:t>
            </a:r>
            <a:r>
              <a:rPr lang="en-US" dirty="0"/>
              <a:t>, 1624, </a:t>
            </a:r>
          </a:p>
          <a:p>
            <a:r>
              <a:rPr lang="en-US" dirty="0" err="1">
                <a:hlinkClick r:id="rId4" tooltip="Kimbell Art Museum"/>
              </a:rPr>
              <a:t>Kimbell</a:t>
            </a:r>
            <a:r>
              <a:rPr lang="en-US" dirty="0">
                <a:hlinkClick r:id="rId4" tooltip="Kimbell Art Museum"/>
              </a:rPr>
              <a:t> Art Museum</a:t>
            </a:r>
            <a:r>
              <a:rPr lang="en-US" dirty="0"/>
              <a:t>, Fort Worth, Texas.</a:t>
            </a:r>
          </a:p>
        </p:txBody>
      </p:sp>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48700" y="3557025"/>
            <a:ext cx="3543300" cy="2546747"/>
          </a:xfrm>
          <a:prstGeom prst="rect">
            <a:avLst/>
          </a:prstGeom>
        </p:spPr>
      </p:pic>
      <p:sp>
        <p:nvSpPr>
          <p:cNvPr id="13" name="Rectangle 12"/>
          <p:cNvSpPr/>
          <p:nvPr/>
        </p:nvSpPr>
        <p:spPr>
          <a:xfrm>
            <a:off x="9214639" y="6176963"/>
            <a:ext cx="2829621" cy="646331"/>
          </a:xfrm>
          <a:prstGeom prst="rect">
            <a:avLst/>
          </a:prstGeom>
        </p:spPr>
        <p:txBody>
          <a:bodyPr wrap="none">
            <a:spAutoFit/>
          </a:bodyPr>
          <a:lstStyle/>
          <a:p>
            <a:r>
              <a:rPr lang="en-US" i="1" dirty="0" err="1">
                <a:hlinkClick r:id="rId6" tooltip="Cephalus"/>
              </a:rPr>
              <a:t>Cephalus</a:t>
            </a:r>
            <a:r>
              <a:rPr lang="en-US" i="1" dirty="0"/>
              <a:t> and </a:t>
            </a:r>
            <a:r>
              <a:rPr lang="en-US" i="1" dirty="0">
                <a:hlinkClick r:id="rId7" tooltip="Aurora (mythology)"/>
              </a:rPr>
              <a:t>Aurora</a:t>
            </a:r>
            <a:r>
              <a:rPr lang="en-US" dirty="0"/>
              <a:t>, 1627, </a:t>
            </a:r>
          </a:p>
          <a:p>
            <a:r>
              <a:rPr lang="en-US" dirty="0">
                <a:hlinkClick r:id="rId8" tooltip="National Gallery, London"/>
              </a:rPr>
              <a:t>National Gallery, London</a:t>
            </a:r>
            <a:r>
              <a:rPr lang="en-US" dirty="0"/>
              <a:t>.</a:t>
            </a:r>
          </a:p>
        </p:txBody>
      </p:sp>
      <p:pic>
        <p:nvPicPr>
          <p:cNvPr id="14" name="Picture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487737" y="441872"/>
            <a:ext cx="2556523" cy="2916273"/>
          </a:xfrm>
          <a:prstGeom prst="rect">
            <a:avLst/>
          </a:prstGeom>
        </p:spPr>
      </p:pic>
      <p:sp>
        <p:nvSpPr>
          <p:cNvPr id="15" name="Rectangle 14"/>
          <p:cNvSpPr/>
          <p:nvPr/>
        </p:nvSpPr>
        <p:spPr>
          <a:xfrm>
            <a:off x="9487737" y="81019"/>
            <a:ext cx="2813957" cy="369332"/>
          </a:xfrm>
          <a:prstGeom prst="rect">
            <a:avLst/>
          </a:prstGeom>
        </p:spPr>
        <p:txBody>
          <a:bodyPr wrap="square">
            <a:spAutoFit/>
          </a:bodyPr>
          <a:lstStyle/>
          <a:p>
            <a:r>
              <a:rPr lang="en-US" i="1" dirty="0"/>
              <a:t>Salon de Mars, Versailles</a:t>
            </a:r>
            <a:endParaRPr lang="en-US" dirty="0"/>
          </a:p>
        </p:txBody>
      </p:sp>
    </p:spTree>
    <p:extLst>
      <p:ext uri="{BB962C8B-B14F-4D97-AF65-F5344CB8AC3E}">
        <p14:creationId xmlns:p14="http://schemas.microsoft.com/office/powerpoint/2010/main" val="6334907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460375"/>
          </a:xfrm>
        </p:spPr>
        <p:txBody>
          <a:bodyPr>
            <a:normAutofit fontScale="90000"/>
          </a:bodyPr>
          <a:lstStyle/>
          <a:p>
            <a:r>
              <a:rPr lang="en-US" dirty="0"/>
              <a:t>Les Beaux Arts: From across the Sea</a:t>
            </a:r>
          </a:p>
        </p:txBody>
      </p:sp>
      <p:sp>
        <p:nvSpPr>
          <p:cNvPr id="3" name="Content Placeholder 2"/>
          <p:cNvSpPr>
            <a:spLocks noGrp="1"/>
          </p:cNvSpPr>
          <p:nvPr>
            <p:ph idx="1"/>
          </p:nvPr>
        </p:nvSpPr>
        <p:spPr>
          <a:xfrm>
            <a:off x="838200" y="1016001"/>
            <a:ext cx="10515600" cy="1290320"/>
          </a:xfrm>
        </p:spPr>
        <p:txBody>
          <a:bodyPr>
            <a:normAutofit/>
          </a:bodyPr>
          <a:lstStyle/>
          <a:p>
            <a:r>
              <a:rPr lang="en-US" dirty="0"/>
              <a:t>Romanticism drew painters to the Channel coasts of Normandy. Richard Parkes Bonington and J. M. W. Turner crossed the Channel from Great Britain, attracted by the light and landscapes. </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9547" y="2306321"/>
            <a:ext cx="4974423" cy="3700779"/>
          </a:xfrm>
          <a:prstGeom prst="rect">
            <a:avLst/>
          </a:prstGeom>
        </p:spPr>
      </p:pic>
      <p:sp>
        <p:nvSpPr>
          <p:cNvPr id="5" name="TextBox 4"/>
          <p:cNvSpPr txBox="1"/>
          <p:nvPr/>
        </p:nvSpPr>
        <p:spPr>
          <a:xfrm>
            <a:off x="1968500" y="6223000"/>
            <a:ext cx="2667000" cy="369332"/>
          </a:xfrm>
          <a:prstGeom prst="rect">
            <a:avLst/>
          </a:prstGeom>
          <a:noFill/>
        </p:spPr>
        <p:txBody>
          <a:bodyPr wrap="square" rtlCol="0">
            <a:spAutoFit/>
          </a:bodyPr>
          <a:lstStyle/>
          <a:p>
            <a:r>
              <a:rPr lang="en-US" dirty="0"/>
              <a:t>Bonington: Rouen, c. 1823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7961" y="2375705"/>
            <a:ext cx="4955839" cy="3562009"/>
          </a:xfrm>
          <a:prstGeom prst="rect">
            <a:avLst/>
          </a:prstGeom>
        </p:spPr>
      </p:pic>
      <p:sp>
        <p:nvSpPr>
          <p:cNvPr id="7" name="TextBox 6"/>
          <p:cNvSpPr txBox="1"/>
          <p:nvPr/>
        </p:nvSpPr>
        <p:spPr>
          <a:xfrm>
            <a:off x="7416800" y="6052066"/>
            <a:ext cx="2667000" cy="369332"/>
          </a:xfrm>
          <a:prstGeom prst="rect">
            <a:avLst/>
          </a:prstGeom>
          <a:noFill/>
        </p:spPr>
        <p:txBody>
          <a:bodyPr wrap="square" rtlCol="0">
            <a:spAutoFit/>
          </a:bodyPr>
          <a:lstStyle/>
          <a:p>
            <a:r>
              <a:rPr lang="en-US" dirty="0"/>
              <a:t>Turner: Calais Pier, c. 1803 </a:t>
            </a:r>
          </a:p>
        </p:txBody>
      </p:sp>
    </p:spTree>
    <p:extLst>
      <p:ext uri="{BB962C8B-B14F-4D97-AF65-F5344CB8AC3E}">
        <p14:creationId xmlns:p14="http://schemas.microsoft.com/office/powerpoint/2010/main" val="33301379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460375"/>
          </a:xfrm>
        </p:spPr>
        <p:txBody>
          <a:bodyPr>
            <a:normAutofit fontScale="90000"/>
          </a:bodyPr>
          <a:lstStyle/>
          <a:p>
            <a:r>
              <a:rPr lang="en-US" dirty="0"/>
              <a:t>Les Beaux Arts: Romanticism vs. Realism</a:t>
            </a:r>
          </a:p>
        </p:txBody>
      </p:sp>
      <p:sp>
        <p:nvSpPr>
          <p:cNvPr id="3" name="Content Placeholder 2"/>
          <p:cNvSpPr>
            <a:spLocks noGrp="1"/>
          </p:cNvSpPr>
          <p:nvPr>
            <p:ph idx="1"/>
          </p:nvPr>
        </p:nvSpPr>
        <p:spPr>
          <a:xfrm>
            <a:off x="838200" y="1016000"/>
            <a:ext cx="10515600" cy="1874157"/>
          </a:xfrm>
        </p:spPr>
        <p:txBody>
          <a:bodyPr>
            <a:normAutofit fontScale="85000" lnSpcReduction="10000"/>
          </a:bodyPr>
          <a:lstStyle/>
          <a:p>
            <a:r>
              <a:rPr lang="en-US" dirty="0"/>
              <a:t>Théodore </a:t>
            </a:r>
            <a:r>
              <a:rPr lang="en-US" dirty="0" err="1"/>
              <a:t>Géricault</a:t>
            </a:r>
            <a:r>
              <a:rPr lang="en-US" dirty="0"/>
              <a:t>, a native of Rouen, was a notable figure in the Romantic movement, its famous </a:t>
            </a:r>
            <a:r>
              <a:rPr lang="en-US" i="1" dirty="0" err="1"/>
              <a:t>Radeau</a:t>
            </a:r>
            <a:r>
              <a:rPr lang="en-US" i="1" dirty="0"/>
              <a:t> de la </a:t>
            </a:r>
            <a:r>
              <a:rPr lang="en-US" i="1" dirty="0" err="1"/>
              <a:t>Méduse</a:t>
            </a:r>
            <a:r>
              <a:rPr lang="en-US" dirty="0"/>
              <a:t> being considered the breakthrough of pictorial romanticism in France when it was presented at the 1819 Salon. </a:t>
            </a:r>
          </a:p>
          <a:p>
            <a:r>
              <a:rPr lang="en-US" dirty="0"/>
              <a:t>The competing Realist tendency was represented by Norman Jean-François Millet. </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043" y="2743766"/>
            <a:ext cx="5388395" cy="3677910"/>
          </a:xfrm>
          <a:prstGeom prst="rect">
            <a:avLst/>
          </a:prstGeom>
        </p:spPr>
      </p:pic>
      <p:sp>
        <p:nvSpPr>
          <p:cNvPr id="5" name="Rectangle 4"/>
          <p:cNvSpPr/>
          <p:nvPr/>
        </p:nvSpPr>
        <p:spPr>
          <a:xfrm>
            <a:off x="970643" y="6421676"/>
            <a:ext cx="3515706" cy="369332"/>
          </a:xfrm>
          <a:prstGeom prst="rect">
            <a:avLst/>
          </a:prstGeom>
        </p:spPr>
        <p:txBody>
          <a:bodyPr wrap="none">
            <a:spAutoFit/>
          </a:bodyPr>
          <a:lstStyle/>
          <a:p>
            <a:r>
              <a:rPr lang="en-US" i="1" dirty="0" err="1"/>
              <a:t>Radeau</a:t>
            </a:r>
            <a:r>
              <a:rPr lang="en-US" i="1" dirty="0"/>
              <a:t> de la </a:t>
            </a:r>
            <a:r>
              <a:rPr lang="en-US" i="1" dirty="0" err="1"/>
              <a:t>Méduse</a:t>
            </a:r>
            <a:r>
              <a:rPr lang="en-US" i="1" dirty="0"/>
              <a:t>, 1819, Louvre</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6595" y="2743766"/>
            <a:ext cx="4963842" cy="3714074"/>
          </a:xfrm>
          <a:prstGeom prst="rect">
            <a:avLst/>
          </a:prstGeom>
        </p:spPr>
      </p:pic>
      <p:sp>
        <p:nvSpPr>
          <p:cNvPr id="7" name="Rectangle 6"/>
          <p:cNvSpPr/>
          <p:nvPr/>
        </p:nvSpPr>
        <p:spPr>
          <a:xfrm>
            <a:off x="6359038" y="6421676"/>
            <a:ext cx="4087145" cy="369332"/>
          </a:xfrm>
          <a:prstGeom prst="rect">
            <a:avLst/>
          </a:prstGeom>
        </p:spPr>
        <p:txBody>
          <a:bodyPr wrap="none">
            <a:spAutoFit/>
          </a:bodyPr>
          <a:lstStyle/>
          <a:p>
            <a:r>
              <a:rPr lang="en-US" i="1" dirty="0"/>
              <a:t>The Gleaners</a:t>
            </a:r>
            <a:r>
              <a:rPr lang="en-US" dirty="0"/>
              <a:t>, 1857. </a:t>
            </a:r>
            <a:r>
              <a:rPr lang="en-US" dirty="0" err="1"/>
              <a:t>Musée</a:t>
            </a:r>
            <a:r>
              <a:rPr lang="en-US" dirty="0"/>
              <a:t> d'Orsay, Paris.</a:t>
            </a:r>
          </a:p>
        </p:txBody>
      </p:sp>
    </p:spTree>
    <p:extLst>
      <p:ext uri="{BB962C8B-B14F-4D97-AF65-F5344CB8AC3E}">
        <p14:creationId xmlns:p14="http://schemas.microsoft.com/office/powerpoint/2010/main" val="96762614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65175"/>
          </a:xfrm>
        </p:spPr>
        <p:txBody>
          <a:bodyPr/>
          <a:lstStyle/>
          <a:p>
            <a:r>
              <a:rPr lang="en-US" dirty="0"/>
              <a:t>Les Beaux Arts: Impressionism</a:t>
            </a:r>
          </a:p>
        </p:txBody>
      </p:sp>
      <p:sp>
        <p:nvSpPr>
          <p:cNvPr id="3" name="Content Placeholder 2"/>
          <p:cNvSpPr>
            <a:spLocks noGrp="1"/>
          </p:cNvSpPr>
          <p:nvPr>
            <p:ph idx="1"/>
          </p:nvPr>
        </p:nvSpPr>
        <p:spPr>
          <a:xfrm>
            <a:off x="838200" y="1130300"/>
            <a:ext cx="10820400" cy="5587999"/>
          </a:xfrm>
        </p:spPr>
        <p:txBody>
          <a:bodyPr>
            <a:normAutofit fontScale="92500" lnSpcReduction="20000"/>
          </a:bodyPr>
          <a:lstStyle/>
          <a:p>
            <a:r>
              <a:rPr lang="en-US" dirty="0"/>
              <a:t>The landscape painter Eugène Boudin, born in </a:t>
            </a:r>
            <a:r>
              <a:rPr lang="en-US" dirty="0" err="1"/>
              <a:t>Honfleur</a:t>
            </a:r>
            <a:r>
              <a:rPr lang="en-US" dirty="0"/>
              <a:t>, was a determining influence on the </a:t>
            </a:r>
            <a:r>
              <a:rPr lang="en-US" dirty="0" err="1"/>
              <a:t>Impressionnists</a:t>
            </a:r>
            <a:r>
              <a:rPr lang="en-US" dirty="0"/>
              <a:t> and was highly considered by Monet.</a:t>
            </a:r>
          </a:p>
          <a:p>
            <a:r>
              <a:rPr lang="en-US" dirty="0"/>
              <a:t>Claude Monet, perhaps one of the best known Impressionists, is a major character in Normandy's artistic heritage. His house and gardens at </a:t>
            </a:r>
            <a:r>
              <a:rPr lang="en-US" dirty="0" err="1"/>
              <a:t>Giverny</a:t>
            </a:r>
            <a:r>
              <a:rPr lang="en-US" dirty="0"/>
              <a:t> are visited for their beauty and their water lilies, as well as for their importance to Monet's artistic inspiration. </a:t>
            </a:r>
          </a:p>
          <a:p>
            <a:r>
              <a:rPr lang="en-US" dirty="0"/>
              <a:t>Normandy was at the heart of his creation, from the paintings of Rouen's cathedral to the famous depictions of the cliffs at </a:t>
            </a:r>
            <a:r>
              <a:rPr lang="en-US" dirty="0" err="1"/>
              <a:t>Etretat</a:t>
            </a:r>
            <a:r>
              <a:rPr lang="en-US" dirty="0"/>
              <a:t>, the beach and port at </a:t>
            </a:r>
            <a:r>
              <a:rPr lang="en-US" dirty="0" err="1"/>
              <a:t>Fécamp</a:t>
            </a:r>
            <a:r>
              <a:rPr lang="en-US" dirty="0"/>
              <a:t> and the sunrise at Le Havre. It was </a:t>
            </a:r>
            <a:r>
              <a:rPr lang="en-US" i="1" dirty="0"/>
              <a:t>Impression, Sunrise</a:t>
            </a:r>
            <a:r>
              <a:rPr lang="en-US" dirty="0"/>
              <a:t>, Monet's painting of Le Havre, that led to the movement being dubbed Impressionism. </a:t>
            </a:r>
          </a:p>
          <a:p>
            <a:r>
              <a:rPr lang="en-US" dirty="0"/>
              <a:t>After Monet, all the main avant-garde painters of the 1870s and 1880s came to Normandy to paint its landscapes and its changing lights, concentrating along the Seine valley and the Norman coast.</a:t>
            </a:r>
          </a:p>
          <a:p>
            <a:r>
              <a:rPr lang="en-US" dirty="0"/>
              <a:t>While Monet's work adorns galleries and collections all over the world, a remarkable quantity of Impressionist works can be found in galleries throughout Normandy, such as the Museum of Fine Arts in Rouen, the </a:t>
            </a:r>
            <a:r>
              <a:rPr lang="en-US" dirty="0" err="1"/>
              <a:t>Musée</a:t>
            </a:r>
            <a:r>
              <a:rPr lang="en-US" dirty="0"/>
              <a:t> Eugène Boudin in </a:t>
            </a:r>
            <a:r>
              <a:rPr lang="en-US" dirty="0" err="1"/>
              <a:t>Honfleur</a:t>
            </a:r>
            <a:r>
              <a:rPr lang="en-US" dirty="0"/>
              <a:t> or the André Malraux Museum in Le Havre.</a:t>
            </a:r>
          </a:p>
          <a:p>
            <a:endParaRPr lang="en-US" dirty="0"/>
          </a:p>
        </p:txBody>
      </p:sp>
    </p:spTree>
    <p:extLst>
      <p:ext uri="{BB962C8B-B14F-4D97-AF65-F5344CB8AC3E}">
        <p14:creationId xmlns:p14="http://schemas.microsoft.com/office/powerpoint/2010/main" val="2480762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blogs.longwood.edu/incite/files/2012/01/Monet-Impression-Sunrise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905500" cy="422020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530929" y="230188"/>
            <a:ext cx="4212771" cy="646331"/>
          </a:xfrm>
          <a:prstGeom prst="rect">
            <a:avLst/>
          </a:prstGeom>
          <a:noFill/>
        </p:spPr>
        <p:txBody>
          <a:bodyPr wrap="square" rtlCol="0">
            <a:spAutoFit/>
          </a:bodyPr>
          <a:lstStyle/>
          <a:p>
            <a:r>
              <a:rPr lang="en-US" i="1" dirty="0"/>
              <a:t>Impression: Soleil Levant, </a:t>
            </a:r>
            <a:r>
              <a:rPr lang="en-US" dirty="0"/>
              <a:t>1872</a:t>
            </a:r>
          </a:p>
          <a:p>
            <a:r>
              <a:rPr lang="en-US" dirty="0" err="1"/>
              <a:t>Musée</a:t>
            </a:r>
            <a:r>
              <a:rPr lang="en-US" dirty="0"/>
              <a:t> </a:t>
            </a:r>
            <a:r>
              <a:rPr lang="en-US" dirty="0" err="1"/>
              <a:t>Marmottan</a:t>
            </a:r>
            <a:r>
              <a:rPr lang="en-US" dirty="0"/>
              <a:t>, Paris</a:t>
            </a:r>
          </a:p>
        </p:txBody>
      </p:sp>
      <p:pic>
        <p:nvPicPr>
          <p:cNvPr id="19460" name="Picture 4" descr="Image result for monet le hav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7172" y="2707930"/>
            <a:ext cx="6856639" cy="415007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593154" y="2914134"/>
            <a:ext cx="5609292" cy="646331"/>
          </a:xfrm>
          <a:prstGeom prst="rect">
            <a:avLst/>
          </a:prstGeom>
        </p:spPr>
        <p:txBody>
          <a:bodyPr wrap="none">
            <a:spAutoFit/>
          </a:bodyPr>
          <a:lstStyle/>
          <a:p>
            <a:r>
              <a:rPr lang="en-US" b="1" i="1" dirty="0">
                <a:solidFill>
                  <a:srgbClr val="252525"/>
                </a:solidFill>
                <a:latin typeface="Arial" panose="020B0604020202020204" pitchFamily="34" charset="0"/>
              </a:rPr>
              <a:t>Fishing Boats Leaving the Harbor, Le Havre, 1874</a:t>
            </a:r>
          </a:p>
          <a:p>
            <a:r>
              <a:rPr lang="en-US" b="1" i="1" dirty="0">
                <a:solidFill>
                  <a:srgbClr val="252525"/>
                </a:solidFill>
                <a:latin typeface="Arial" panose="020B0604020202020204" pitchFamily="34" charset="0"/>
              </a:rPr>
              <a:t>Private Collection</a:t>
            </a:r>
            <a:endParaRPr lang="en-US" dirty="0"/>
          </a:p>
        </p:txBody>
      </p:sp>
    </p:spTree>
    <p:extLst>
      <p:ext uri="{BB962C8B-B14F-4D97-AF65-F5344CB8AC3E}">
        <p14:creationId xmlns:p14="http://schemas.microsoft.com/office/powerpoint/2010/main" val="41276660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fr-FR" dirty="0">
                <a:solidFill>
                  <a:srgbClr val="666666"/>
                </a:solidFill>
                <a:latin typeface="Tahoma" panose="020B0604030504040204" pitchFamily="34" charset="0"/>
              </a:rPr>
              <a:t>Claude MONET 1840-1926</a:t>
            </a:r>
            <a:br>
              <a:rPr lang="fr-FR" dirty="0"/>
            </a:br>
            <a:r>
              <a:rPr lang="fr-FR" dirty="0">
                <a:solidFill>
                  <a:srgbClr val="666666"/>
                </a:solidFill>
                <a:latin typeface="Tahoma" panose="020B0604030504040204" pitchFamily="34" charset="0"/>
              </a:rPr>
              <a:t>- "</a:t>
            </a:r>
            <a:r>
              <a:rPr lang="fr-FR" dirty="0" err="1">
                <a:solidFill>
                  <a:srgbClr val="666666"/>
                </a:solidFill>
                <a:latin typeface="Tahoma" panose="020B0604030504040204" pitchFamily="34" charset="0"/>
              </a:rPr>
              <a:t>Pr�s</a:t>
            </a:r>
            <a:r>
              <a:rPr lang="fr-FR" dirty="0">
                <a:solidFill>
                  <a:srgbClr val="666666"/>
                </a:solidFill>
                <a:latin typeface="Tahoma" panose="020B0604030504040204" pitchFamily="34" charset="0"/>
              </a:rPr>
              <a:t> de </a:t>
            </a:r>
            <a:r>
              <a:rPr lang="fr-FR" dirty="0" err="1">
                <a:solidFill>
                  <a:srgbClr val="666666"/>
                </a:solidFill>
                <a:latin typeface="Tahoma" panose="020B0604030504040204" pitchFamily="34" charset="0"/>
              </a:rPr>
              <a:t>F�camp</a:t>
            </a:r>
            <a:r>
              <a:rPr lang="fr-FR" dirty="0">
                <a:solidFill>
                  <a:srgbClr val="666666"/>
                </a:solidFill>
                <a:latin typeface="Tahoma" panose="020B0604030504040204" pitchFamily="34" charset="0"/>
              </a:rPr>
              <a:t>, marine"</a:t>
            </a:r>
            <a:br>
              <a:rPr lang="fr-FR" dirty="0"/>
            </a:br>
            <a:r>
              <a:rPr lang="fr-FR" dirty="0">
                <a:solidFill>
                  <a:srgbClr val="666666"/>
                </a:solidFill>
                <a:latin typeface="Tahoma" panose="020B0604030504040204" pitchFamily="34" charset="0"/>
              </a:rPr>
              <a:t>- Huile sur toile 59 cm x 80,5 cm</a:t>
            </a:r>
            <a:br>
              <a:rPr lang="fr-FR" dirty="0"/>
            </a:br>
            <a:r>
              <a:rPr lang="fr-FR" dirty="0">
                <a:solidFill>
                  <a:srgbClr val="666666"/>
                </a:solidFill>
                <a:latin typeface="Tahoma" panose="020B0604030504040204" pitchFamily="34" charset="0"/>
              </a:rPr>
              <a:t>- Peint en 1881</a:t>
            </a:r>
            <a:br>
              <a:rPr lang="fr-FR" dirty="0"/>
            </a:br>
            <a:r>
              <a:rPr lang="fr-FR" dirty="0">
                <a:solidFill>
                  <a:srgbClr val="666666"/>
                </a:solidFill>
                <a:latin typeface="Tahoma" panose="020B0604030504040204" pitchFamily="34" charset="0"/>
              </a:rPr>
              <a:t>- Localisation: collection </a:t>
            </a:r>
            <a:r>
              <a:rPr lang="fr-FR" dirty="0" err="1">
                <a:solidFill>
                  <a:srgbClr val="666666"/>
                </a:solidFill>
                <a:latin typeface="Tahoma" panose="020B0604030504040204" pitchFamily="34" charset="0"/>
              </a:rPr>
              <a:t>priv�e</a:t>
            </a:r>
            <a:endParaRPr lang="en-US" dirty="0"/>
          </a:p>
        </p:txBody>
      </p:sp>
      <p:pic>
        <p:nvPicPr>
          <p:cNvPr id="18434" name="Picture 2" descr="Image result for monet cliffs of etreta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645956" cy="497238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838200" y="4546153"/>
            <a:ext cx="3606800" cy="646331"/>
          </a:xfrm>
          <a:prstGeom prst="rect">
            <a:avLst/>
          </a:prstGeom>
        </p:spPr>
        <p:txBody>
          <a:bodyPr wrap="square">
            <a:spAutoFit/>
          </a:bodyPr>
          <a:lstStyle/>
          <a:p>
            <a:pPr fontAlgn="base"/>
            <a:r>
              <a:rPr lang="en-US" dirty="0">
                <a:solidFill>
                  <a:srgbClr val="000000"/>
                </a:solidFill>
                <a:latin typeface="Verdana" panose="020B0604030504040204" pitchFamily="34" charset="0"/>
              </a:rPr>
              <a:t>The Cliff, </a:t>
            </a:r>
            <a:r>
              <a:rPr lang="en-US" dirty="0" err="1">
                <a:solidFill>
                  <a:srgbClr val="000000"/>
                </a:solidFill>
                <a:latin typeface="Verdana" panose="020B0604030504040204" pitchFamily="34" charset="0"/>
              </a:rPr>
              <a:t>Étretat</a:t>
            </a:r>
            <a:r>
              <a:rPr lang="en-US" dirty="0">
                <a:solidFill>
                  <a:srgbClr val="000000"/>
                </a:solidFill>
                <a:latin typeface="Verdana" panose="020B0604030504040204" pitchFamily="34" charset="0"/>
              </a:rPr>
              <a:t>, Sunset</a:t>
            </a:r>
          </a:p>
          <a:p>
            <a:pPr fontAlgn="base"/>
            <a:r>
              <a:rPr lang="en-US" dirty="0">
                <a:solidFill>
                  <a:srgbClr val="000000"/>
                </a:solidFill>
                <a:latin typeface="Verdana" panose="020B0604030504040204" pitchFamily="34" charset="0"/>
              </a:rPr>
              <a:t>1882-1883</a:t>
            </a:r>
            <a:endParaRPr lang="en-US" i="0" dirty="0">
              <a:solidFill>
                <a:srgbClr val="000000"/>
              </a:solidFill>
              <a:effectLst/>
              <a:latin typeface="Verdana" panose="020B0604030504040204" pitchFamily="34" charset="0"/>
            </a:endParaRPr>
          </a:p>
        </p:txBody>
      </p:sp>
      <p:pic>
        <p:nvPicPr>
          <p:cNvPr id="18436" name="Picture 4" descr="Claude MONET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1066" y="2382617"/>
            <a:ext cx="6240968" cy="432707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8151988" y="2651185"/>
            <a:ext cx="3760046" cy="646331"/>
          </a:xfrm>
          <a:prstGeom prst="rect">
            <a:avLst/>
          </a:prstGeom>
          <a:noFill/>
        </p:spPr>
        <p:txBody>
          <a:bodyPr wrap="square" rtlCol="0">
            <a:spAutoFit/>
          </a:bodyPr>
          <a:lstStyle/>
          <a:p>
            <a:r>
              <a:rPr lang="fr-FR" dirty="0"/>
              <a:t>Claude MONET</a:t>
            </a:r>
            <a:br>
              <a:rPr lang="fr-FR" dirty="0"/>
            </a:br>
            <a:r>
              <a:rPr lang="fr-FR" dirty="0"/>
              <a:t>- "Près de Fécamp, marine,«  1881</a:t>
            </a:r>
            <a:endParaRPr lang="en-US" dirty="0"/>
          </a:p>
        </p:txBody>
      </p:sp>
    </p:spTree>
    <p:extLst>
      <p:ext uri="{BB962C8B-B14F-4D97-AF65-F5344CB8AC3E}">
        <p14:creationId xmlns:p14="http://schemas.microsoft.com/office/powerpoint/2010/main" val="40117272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14" y="122237"/>
            <a:ext cx="10515600" cy="1325563"/>
          </a:xfrm>
        </p:spPr>
        <p:txBody>
          <a:bodyPr/>
          <a:lstStyle/>
          <a:p>
            <a:r>
              <a:rPr lang="en-US" dirty="0" err="1"/>
              <a:t>Ordebec</a:t>
            </a:r>
            <a:r>
              <a:rPr lang="en-US" dirty="0"/>
              <a:t>, Calvados, Normandy</a:t>
            </a:r>
          </a:p>
        </p:txBody>
      </p:sp>
      <p:sp>
        <p:nvSpPr>
          <p:cNvPr id="3" name="Content Placeholder 2"/>
          <p:cNvSpPr>
            <a:spLocks noGrp="1"/>
          </p:cNvSpPr>
          <p:nvPr>
            <p:ph idx="1"/>
          </p:nvPr>
        </p:nvSpPr>
        <p:spPr>
          <a:xfrm>
            <a:off x="838200" y="1447800"/>
            <a:ext cx="5273040" cy="4729163"/>
          </a:xfrm>
        </p:spPr>
        <p:txBody>
          <a:bodyPr>
            <a:normAutofit lnSpcReduction="10000"/>
          </a:bodyPr>
          <a:lstStyle/>
          <a:p>
            <a:r>
              <a:rPr lang="en-US" dirty="0"/>
              <a:t>Does not exist, but…..</a:t>
            </a:r>
          </a:p>
          <a:p>
            <a:r>
              <a:rPr lang="en-US" dirty="0"/>
              <a:t>There is an </a:t>
            </a:r>
            <a:r>
              <a:rPr lang="en-US" dirty="0" err="1"/>
              <a:t>Orbec</a:t>
            </a:r>
            <a:r>
              <a:rPr lang="en-US" dirty="0"/>
              <a:t> -situated in the Calvados </a:t>
            </a:r>
            <a:r>
              <a:rPr lang="en-US" dirty="0" err="1"/>
              <a:t>département</a:t>
            </a:r>
            <a:r>
              <a:rPr lang="en-US" dirty="0"/>
              <a:t>  of Normandy. </a:t>
            </a:r>
          </a:p>
          <a:p>
            <a:r>
              <a:rPr lang="en-US" dirty="0"/>
              <a:t>The </a:t>
            </a:r>
            <a:r>
              <a:rPr lang="en-US" dirty="0" err="1"/>
              <a:t>Chemin</a:t>
            </a:r>
            <a:r>
              <a:rPr lang="en-US" dirty="0"/>
              <a:t> de </a:t>
            </a:r>
            <a:r>
              <a:rPr lang="en-US" dirty="0" err="1"/>
              <a:t>Bonneval</a:t>
            </a:r>
            <a:r>
              <a:rPr lang="en-US" dirty="0"/>
              <a:t> (where Lina saw the Riders)- exists, but not in Normandy</a:t>
            </a:r>
          </a:p>
          <a:p>
            <a:r>
              <a:rPr lang="en-US" dirty="0"/>
              <a:t>The Forest of </a:t>
            </a:r>
            <a:r>
              <a:rPr lang="en-US" dirty="0" err="1"/>
              <a:t>Alance</a:t>
            </a:r>
            <a:r>
              <a:rPr lang="en-US" dirty="0"/>
              <a:t> (where the </a:t>
            </a:r>
            <a:r>
              <a:rPr lang="en-US" dirty="0" err="1"/>
              <a:t>Chemin</a:t>
            </a:r>
            <a:r>
              <a:rPr lang="en-US" dirty="0"/>
              <a:t> de </a:t>
            </a:r>
            <a:r>
              <a:rPr lang="en-US" dirty="0" err="1"/>
              <a:t>Boneval</a:t>
            </a:r>
            <a:r>
              <a:rPr lang="en-US" dirty="0"/>
              <a:t> is located in the novel)- </a:t>
            </a:r>
            <a:r>
              <a:rPr lang="en-US" dirty="0" err="1"/>
              <a:t>Alance</a:t>
            </a:r>
            <a:r>
              <a:rPr lang="en-US" dirty="0"/>
              <a:t> exists on the edge of a forest, but again- not in Normandy</a:t>
            </a:r>
          </a:p>
          <a:p>
            <a:endParaRPr lang="en-US" dirty="0"/>
          </a:p>
        </p:txBody>
      </p:sp>
      <p:pic>
        <p:nvPicPr>
          <p:cNvPr id="5" name="Picture 4"/>
          <p:cNvPicPr>
            <a:picLocks noChangeAspect="1"/>
          </p:cNvPicPr>
          <p:nvPr/>
        </p:nvPicPr>
        <p:blipFill>
          <a:blip r:embed="rId2"/>
          <a:stretch>
            <a:fillRect/>
          </a:stretch>
        </p:blipFill>
        <p:spPr>
          <a:xfrm>
            <a:off x="7559767" y="268089"/>
            <a:ext cx="4297195" cy="2317115"/>
          </a:xfrm>
          <a:prstGeom prst="rect">
            <a:avLst/>
          </a:prstGeom>
        </p:spPr>
      </p:pic>
      <p:sp>
        <p:nvSpPr>
          <p:cNvPr id="6" name="TextBox 5"/>
          <p:cNvSpPr txBox="1"/>
          <p:nvPr/>
        </p:nvSpPr>
        <p:spPr>
          <a:xfrm>
            <a:off x="9327229" y="2253078"/>
            <a:ext cx="2438400" cy="369332"/>
          </a:xfrm>
          <a:prstGeom prst="rect">
            <a:avLst/>
          </a:prstGeom>
          <a:noFill/>
        </p:spPr>
        <p:txBody>
          <a:bodyPr wrap="square" rtlCol="0">
            <a:spAutoFit/>
          </a:bodyPr>
          <a:lstStyle/>
          <a:p>
            <a:r>
              <a:rPr lang="en-US" dirty="0"/>
              <a:t>Typical Norman Village</a:t>
            </a:r>
          </a:p>
        </p:txBody>
      </p:sp>
      <p:pic>
        <p:nvPicPr>
          <p:cNvPr id="4100" name="Picture 4" descr="Image result for chemin de bonnev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2004" y="5380751"/>
            <a:ext cx="2187030" cy="140684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4"/>
          <a:srcRect l="41112" t="5324" r="16577" b="5111"/>
          <a:stretch/>
        </p:blipFill>
        <p:spPr>
          <a:xfrm>
            <a:off x="6242004" y="2044718"/>
            <a:ext cx="1835871" cy="3108961"/>
          </a:xfrm>
          <a:prstGeom prst="rect">
            <a:avLst/>
          </a:prstGeom>
        </p:spPr>
      </p:pic>
      <p:pic>
        <p:nvPicPr>
          <p:cNvPr id="7" name="Picture 6"/>
          <p:cNvPicPr>
            <a:picLocks noChangeAspect="1"/>
          </p:cNvPicPr>
          <p:nvPr/>
        </p:nvPicPr>
        <p:blipFill rotWithShape="1">
          <a:blip r:embed="rId5"/>
          <a:srcRect l="40617" t="7036" r="346" b="24075"/>
          <a:stretch/>
        </p:blipFill>
        <p:spPr>
          <a:xfrm>
            <a:off x="8968847" y="2696247"/>
            <a:ext cx="2413135" cy="2252663"/>
          </a:xfrm>
          <a:prstGeom prst="rect">
            <a:avLst/>
          </a:prstGeom>
        </p:spPr>
      </p:pic>
      <p:pic>
        <p:nvPicPr>
          <p:cNvPr id="10" name="Picture 9"/>
          <p:cNvPicPr>
            <a:picLocks noChangeAspect="1"/>
          </p:cNvPicPr>
          <p:nvPr/>
        </p:nvPicPr>
        <p:blipFill>
          <a:blip r:embed="rId6"/>
          <a:stretch>
            <a:fillRect/>
          </a:stretch>
        </p:blipFill>
        <p:spPr>
          <a:xfrm>
            <a:off x="8908129" y="5180964"/>
            <a:ext cx="2857500" cy="1600200"/>
          </a:xfrm>
          <a:prstGeom prst="rect">
            <a:avLst/>
          </a:prstGeom>
        </p:spPr>
      </p:pic>
    </p:spTree>
    <p:extLst>
      <p:ext uri="{BB962C8B-B14F-4D97-AF65-F5344CB8AC3E}">
        <p14:creationId xmlns:p14="http://schemas.microsoft.com/office/powerpoint/2010/main" val="1972696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mage result for ghost riders of ordebe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700" y="0"/>
            <a:ext cx="11626215" cy="787005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Autofit/>
          </a:bodyPr>
          <a:lstStyle/>
          <a:p>
            <a:r>
              <a:rPr lang="en-US" sz="5400" b="1" dirty="0">
                <a:solidFill>
                  <a:srgbClr val="FF0000"/>
                </a:solidFill>
              </a:rPr>
              <a:t>And </a:t>
            </a:r>
            <a:r>
              <a:rPr lang="en-US" sz="5400" b="1" dirty="0" err="1">
                <a:solidFill>
                  <a:srgbClr val="FF0000"/>
                </a:solidFill>
              </a:rPr>
              <a:t>l’Armée</a:t>
            </a:r>
            <a:r>
              <a:rPr lang="en-US" sz="5400" b="1" dirty="0">
                <a:solidFill>
                  <a:srgbClr val="FF0000"/>
                </a:solidFill>
              </a:rPr>
              <a:t> </a:t>
            </a:r>
            <a:r>
              <a:rPr lang="en-US" sz="5400" b="1" dirty="0" err="1">
                <a:solidFill>
                  <a:srgbClr val="FF0000"/>
                </a:solidFill>
              </a:rPr>
              <a:t>Furieuse</a:t>
            </a:r>
            <a:r>
              <a:rPr lang="en-US" sz="5400" b="1" dirty="0">
                <a:solidFill>
                  <a:srgbClr val="FF0000"/>
                </a:solidFill>
              </a:rPr>
              <a:t>- does it exist?</a:t>
            </a:r>
            <a:br>
              <a:rPr lang="en-US" sz="5400" b="1" dirty="0">
                <a:solidFill>
                  <a:srgbClr val="FF0000"/>
                </a:solidFill>
              </a:rPr>
            </a:br>
            <a:r>
              <a:rPr lang="en-US" sz="5400" b="1" dirty="0">
                <a:solidFill>
                  <a:srgbClr val="FF0000"/>
                </a:solidFill>
              </a:rPr>
              <a:t>Come back next week &amp; find out…..</a:t>
            </a:r>
          </a:p>
        </p:txBody>
      </p:sp>
      <p:sp>
        <p:nvSpPr>
          <p:cNvPr id="3" name="Content Placeholder 2"/>
          <p:cNvSpPr>
            <a:spLocks noGrp="1"/>
          </p:cNvSpPr>
          <p:nvPr>
            <p:ph idx="1"/>
          </p:nvPr>
        </p:nvSpPr>
        <p:spPr/>
        <p:txBody>
          <a:bodyPr/>
          <a:lstStyle/>
          <a:p>
            <a:endParaRPr lang="en-US"/>
          </a:p>
        </p:txBody>
      </p:sp>
      <p:pic>
        <p:nvPicPr>
          <p:cNvPr id="5" name="Picture 4" descr="Image result for ghost riders of ordebe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085" y="3175012"/>
            <a:ext cx="2152650" cy="32956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Image result for l'armee furieuse"/>
          <p:cNvPicPr>
            <a:picLocks noChangeAspect="1" noChangeArrowheads="1"/>
          </p:cNvPicPr>
          <p:nvPr/>
        </p:nvPicPr>
        <p:blipFill rotWithShape="1">
          <a:blip r:embed="rId4">
            <a:extLst>
              <a:ext uri="{28A0092B-C50C-407E-A947-70E740481C1C}">
                <a14:useLocalDpi xmlns:a14="http://schemas.microsoft.com/office/drawing/2010/main" val="0"/>
              </a:ext>
            </a:extLst>
          </a:blip>
          <a:srcRect l="12003" t="13956" r="9502" b="2431"/>
          <a:stretch/>
        </p:blipFill>
        <p:spPr bwMode="auto">
          <a:xfrm>
            <a:off x="9944099" y="1690688"/>
            <a:ext cx="1854201" cy="3086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3107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upload.wikimedia.org/wikipedia/commons/thumb/e/ed/Arromanches-les-Bains_port_artificiel_Mulberry.jpg/1280px-Arromanches-les-Bains_port_artificiel_Mulberr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8300" y="-781513"/>
            <a:ext cx="11503479" cy="763951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838200" y="365125"/>
            <a:ext cx="10515600" cy="600075"/>
          </a:xfrm>
        </p:spPr>
        <p:txBody>
          <a:bodyPr>
            <a:normAutofit fontScale="90000"/>
          </a:bodyPr>
          <a:lstStyle/>
          <a:p>
            <a:r>
              <a:rPr lang="en-US" dirty="0" err="1"/>
              <a:t>Arromanches</a:t>
            </a:r>
            <a:r>
              <a:rPr lang="en-US" dirty="0"/>
              <a:t>-les-Bains</a:t>
            </a:r>
          </a:p>
        </p:txBody>
      </p:sp>
      <p:sp>
        <p:nvSpPr>
          <p:cNvPr id="3" name="Content Placeholder 2"/>
          <p:cNvSpPr>
            <a:spLocks noGrp="1"/>
          </p:cNvSpPr>
          <p:nvPr>
            <p:ph idx="1"/>
          </p:nvPr>
        </p:nvSpPr>
        <p:spPr>
          <a:xfrm>
            <a:off x="838200" y="1054100"/>
            <a:ext cx="9067800" cy="5651500"/>
          </a:xfrm>
        </p:spPr>
        <p:txBody>
          <a:bodyPr>
            <a:normAutofit fontScale="92500"/>
          </a:bodyPr>
          <a:lstStyle/>
          <a:p>
            <a:r>
              <a:rPr lang="en-US" dirty="0"/>
              <a:t>In order to unload the vast quantities of cargo needed by the invasion forces, the Allies set up prefabricated marinas, code-named </a:t>
            </a:r>
            <a:r>
              <a:rPr lang="en-US" b="1" dirty="0"/>
              <a:t>Mulberry </a:t>
            </a:r>
            <a:r>
              <a:rPr lang="en-US" b="1" dirty="0" err="1"/>
              <a:t>Harbours</a:t>
            </a:r>
            <a:r>
              <a:rPr lang="en-US" dirty="0"/>
              <a:t>, off two of the landing beaches. A total of 146 massive cement caissons were towed over from England and sunk to form two semicircular breakwaters in which floating bridge spans were moored. In the three months after D-Day, the Mulberries facilitated the unloading of a mind-boggling 2.5 million men, 4 million tons of equipment and 500,000 vehicles.</a:t>
            </a:r>
          </a:p>
          <a:p>
            <a:r>
              <a:rPr lang="en-US" dirty="0"/>
              <a:t>The harbor established at Omaha was completely destroyed by a ferocious gale just two weeks after D-Day, but the impressive remains of three dozen caissons belonging to the second, </a:t>
            </a:r>
            <a:r>
              <a:rPr lang="en-US" b="1" dirty="0"/>
              <a:t>Port Winston</a:t>
            </a:r>
            <a:r>
              <a:rPr lang="en-US" dirty="0"/>
              <a:t> (named after Churchill), can still be seen off </a:t>
            </a:r>
            <a:r>
              <a:rPr lang="en-US" dirty="0" err="1"/>
              <a:t>Arromanches</a:t>
            </a:r>
            <a:r>
              <a:rPr lang="en-US" dirty="0"/>
              <a:t>-les-Bains, 10km northeast of Bayeux. At low tide you can even walk out to one of the caissons from the beach.</a:t>
            </a:r>
          </a:p>
        </p:txBody>
      </p:sp>
    </p:spTree>
    <p:extLst>
      <p:ext uri="{BB962C8B-B14F-4D97-AF65-F5344CB8AC3E}">
        <p14:creationId xmlns:p14="http://schemas.microsoft.com/office/powerpoint/2010/main" val="405934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Point du Hoc</a:t>
            </a:r>
          </a:p>
        </p:txBody>
      </p:sp>
      <p:sp>
        <p:nvSpPr>
          <p:cNvPr id="3" name="Content Placeholder 2"/>
          <p:cNvSpPr>
            <a:spLocks noGrp="1"/>
          </p:cNvSpPr>
          <p:nvPr>
            <p:ph idx="1"/>
          </p:nvPr>
        </p:nvSpPr>
        <p:spPr>
          <a:xfrm>
            <a:off x="838200" y="1346200"/>
            <a:ext cx="6115050" cy="4830763"/>
          </a:xfrm>
        </p:spPr>
        <p:txBody>
          <a:bodyPr>
            <a:normAutofit fontScale="62500" lnSpcReduction="20000"/>
          </a:bodyPr>
          <a:lstStyle/>
          <a:p>
            <a:r>
              <a:rPr lang="en-US" dirty="0"/>
              <a:t>At 7.10am on 6 June 1944, 225 US Army Rangers under the command of Lieutenant Colonel James Earl Rudder scaled the impossibly steep, 30m-high cliffs of Pointe du Hoc. Their objective was to disable five 155mm German artillery guns perfectly placed to rain shells onto the beaches of Utah and Omaha. Unbeknownst to Rudder and his team, the guns had been transferred inland shortly before, but they nevertheless managed to locate the massive artillery pieces and put them out of action.</a:t>
            </a:r>
          </a:p>
          <a:p>
            <a:r>
              <a:rPr lang="en-US" dirty="0"/>
              <a:t>By the time the Rangers were finally relieved on 8 June – after repelling fierce German counterattacks for two days – 81 of the rangers had been killed and 58 more had been wounded.</a:t>
            </a:r>
          </a:p>
          <a:p>
            <a:r>
              <a:rPr lang="en-US" dirty="0"/>
              <a:t>Today the site, which France turned over to the US government in 1979, looks much as it did right after the battle, with the earth still pitted with huge bomb craters. The German command post (topped by a dagger-shaped memorial) and several concrete bunkers and casemates, scarred by bullet holes and blackened by flame-throwers, can be explored.</a:t>
            </a:r>
          </a:p>
          <a:p>
            <a:r>
              <a:rPr lang="en-US" dirty="0"/>
              <a:t>As you face the sea, Utah Beach is 14km to the left. A visitor </a:t>
            </a:r>
            <a:r>
              <a:rPr lang="en-US" dirty="0" err="1"/>
              <a:t>centre</a:t>
            </a:r>
            <a:r>
              <a:rPr lang="en-US" dirty="0"/>
              <a:t> with multimedia exhibits opened in 2014.</a:t>
            </a:r>
          </a:p>
          <a:p>
            <a:endParaRPr lang="en-US" dirty="0"/>
          </a:p>
        </p:txBody>
      </p:sp>
      <p:pic>
        <p:nvPicPr>
          <p:cNvPr id="14338" name="Picture 2" descr="Image result for pointe du ho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53250" y="0"/>
            <a:ext cx="5238750" cy="34956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s://upload.wikimedia.org/wikipedia/commons/0/0b/NormandyCourcelles2J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9029" y="3761581"/>
            <a:ext cx="4547191" cy="2949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8572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12775"/>
          </a:xfrm>
        </p:spPr>
        <p:txBody>
          <a:bodyPr>
            <a:normAutofit fontScale="90000"/>
          </a:bodyPr>
          <a:lstStyle/>
          <a:p>
            <a:r>
              <a:rPr lang="en-US" dirty="0"/>
              <a:t>American Cemetery</a:t>
            </a:r>
          </a:p>
        </p:txBody>
      </p:sp>
      <p:sp>
        <p:nvSpPr>
          <p:cNvPr id="3" name="Content Placeholder 2"/>
          <p:cNvSpPr>
            <a:spLocks noGrp="1"/>
          </p:cNvSpPr>
          <p:nvPr>
            <p:ph idx="1"/>
          </p:nvPr>
        </p:nvSpPr>
        <p:spPr>
          <a:xfrm>
            <a:off x="838200" y="977900"/>
            <a:ext cx="5966637" cy="5880100"/>
          </a:xfrm>
        </p:spPr>
        <p:txBody>
          <a:bodyPr>
            <a:normAutofit fontScale="77500" lnSpcReduction="20000"/>
          </a:bodyPr>
          <a:lstStyle/>
          <a:p>
            <a:r>
              <a:rPr lang="en-US" dirty="0"/>
              <a:t>White marble crosses and Stars of David stretch off in seemingly endless rows at the Normandy American Cemetery, situated on a now-serene bluff overlooking the bitterly contested sands of Omaha Beach.</a:t>
            </a:r>
          </a:p>
          <a:p>
            <a:r>
              <a:rPr lang="en-US" dirty="0"/>
              <a:t>It contains </a:t>
            </a:r>
            <a:r>
              <a:rPr lang="en-US" dirty="0">
                <a:solidFill>
                  <a:srgbClr val="FF0000"/>
                </a:solidFill>
              </a:rPr>
              <a:t>the graves of 9387 American soldiers</a:t>
            </a:r>
            <a:r>
              <a:rPr lang="en-US" dirty="0"/>
              <a:t>, including 33 pairs of brothers who are buried side-by-side (another 12 pairs of brothers are buried separately or memorialized here). Only </a:t>
            </a:r>
            <a:r>
              <a:rPr lang="en-US" dirty="0">
                <a:solidFill>
                  <a:srgbClr val="FF0000"/>
                </a:solidFill>
              </a:rPr>
              <a:t>about 40% of American war dead from the fighting in Normandy are interred in this cemetery </a:t>
            </a:r>
            <a:r>
              <a:rPr lang="en-US" dirty="0"/>
              <a:t>– the rest were repatriated at the request of their families.</a:t>
            </a:r>
          </a:p>
          <a:p>
            <a:r>
              <a:rPr lang="en-US" dirty="0"/>
              <a:t>Overlooking the gravestones is a large colonnaded memorial centered on a statue called The Spirit of American Youth, maps explaining the order of battle and a wall honoring 1557 Americans whose bodies were not found (men whose remains were recovered after the memorial was inaugurated are marked with a bronze rosette). A small, white-marble chapel stands at the intersection of the cross-shaped main paths through the cemetery.</a:t>
            </a:r>
          </a:p>
          <a:p>
            <a:endParaRPr lang="en-US" dirty="0"/>
          </a:p>
        </p:txBody>
      </p:sp>
      <p:pic>
        <p:nvPicPr>
          <p:cNvPr id="15362" name="Picture 2" descr="Image result for american cemetery normand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09637" y="187535"/>
            <a:ext cx="5082363" cy="3389896"/>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Image result for american cemetery normand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0865" y="3564269"/>
            <a:ext cx="2470298" cy="32937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73965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79904"/>
          </a:xfrm>
        </p:spPr>
        <p:txBody>
          <a:bodyPr>
            <a:normAutofit fontScale="90000"/>
          </a:bodyPr>
          <a:lstStyle/>
          <a:p>
            <a:r>
              <a:rPr lang="en-US" dirty="0"/>
              <a:t>Bayeux</a:t>
            </a:r>
          </a:p>
        </p:txBody>
      </p:sp>
      <p:sp>
        <p:nvSpPr>
          <p:cNvPr id="3" name="Content Placeholder 2"/>
          <p:cNvSpPr>
            <a:spLocks noGrp="1"/>
          </p:cNvSpPr>
          <p:nvPr>
            <p:ph idx="1"/>
          </p:nvPr>
        </p:nvSpPr>
        <p:spPr>
          <a:xfrm>
            <a:off x="838200" y="1257300"/>
            <a:ext cx="7522029" cy="4919663"/>
          </a:xfrm>
        </p:spPr>
        <p:txBody>
          <a:bodyPr>
            <a:normAutofit/>
          </a:bodyPr>
          <a:lstStyle/>
          <a:p>
            <a:r>
              <a:rPr lang="en-US" dirty="0"/>
              <a:t>The dramatic story of the Norman invasion of England in 1066 is told in 58 vivid scenes by the world-famous </a:t>
            </a:r>
            <a:r>
              <a:rPr lang="en-US" dirty="0">
                <a:solidFill>
                  <a:srgbClr val="FF0000"/>
                </a:solidFill>
              </a:rPr>
              <a:t>Bayeux Tapestry</a:t>
            </a:r>
            <a:r>
              <a:rPr lang="en-US" dirty="0"/>
              <a:t>, embroidered just a few years after the  Duke of Normandy became William the Conqueror, King of England.</a:t>
            </a:r>
          </a:p>
          <a:p>
            <a:endParaRPr lang="en-US" dirty="0"/>
          </a:p>
        </p:txBody>
      </p:sp>
      <p:pic>
        <p:nvPicPr>
          <p:cNvPr id="5" name="Picture 2" descr="Loire Valley Map"/>
          <p:cNvPicPr>
            <a:picLocks noChangeAspect="1" noChangeArrowheads="1"/>
          </p:cNvPicPr>
          <p:nvPr/>
        </p:nvPicPr>
        <p:blipFill rotWithShape="1">
          <a:blip r:embed="rId2">
            <a:extLst>
              <a:ext uri="{28A0092B-C50C-407E-A947-70E740481C1C}">
                <a14:useLocalDpi xmlns:a14="http://schemas.microsoft.com/office/drawing/2010/main" val="0"/>
              </a:ext>
            </a:extLst>
          </a:blip>
          <a:srcRect b="2509"/>
          <a:stretch/>
        </p:blipFill>
        <p:spPr bwMode="auto">
          <a:xfrm>
            <a:off x="8295348" y="0"/>
            <a:ext cx="3896651" cy="2895600"/>
          </a:xfrm>
          <a:prstGeom prst="rect">
            <a:avLst/>
          </a:prstGeom>
          <a:noFill/>
          <a:extLst>
            <a:ext uri="{909E8E84-426E-40DD-AFC4-6F175D3DCCD1}">
              <a14:hiddenFill xmlns:a14="http://schemas.microsoft.com/office/drawing/2010/main">
                <a:solidFill>
                  <a:srgbClr val="FFFFFF"/>
                </a:solidFill>
              </a14:hiddenFill>
            </a:ext>
          </a:extLst>
        </p:spPr>
      </p:pic>
      <p:sp>
        <p:nvSpPr>
          <p:cNvPr id="4" name="Arrow: Right 3"/>
          <p:cNvSpPr/>
          <p:nvPr/>
        </p:nvSpPr>
        <p:spPr>
          <a:xfrm rot="251560">
            <a:off x="3079749" y="672632"/>
            <a:ext cx="6032500" cy="317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6" descr="Image result for bayeux tapestry la flotte fait voile"/>
          <p:cNvPicPr>
            <a:picLocks noChangeAspect="1" noChangeArrowheads="1"/>
          </p:cNvPicPr>
          <p:nvPr/>
        </p:nvPicPr>
        <p:blipFill rotWithShape="1">
          <a:blip r:embed="rId3">
            <a:extLst>
              <a:ext uri="{28A0092B-C50C-407E-A947-70E740481C1C}">
                <a14:useLocalDpi xmlns:a14="http://schemas.microsoft.com/office/drawing/2010/main" val="0"/>
              </a:ext>
            </a:extLst>
          </a:blip>
          <a:srcRect t="10515"/>
          <a:stretch/>
        </p:blipFill>
        <p:spPr bwMode="auto">
          <a:xfrm>
            <a:off x="348015" y="3791632"/>
            <a:ext cx="3957284" cy="256676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4"/>
          <a:stretch>
            <a:fillRect/>
          </a:stretch>
        </p:blipFill>
        <p:spPr>
          <a:xfrm>
            <a:off x="4776757" y="3882347"/>
            <a:ext cx="7037182" cy="2476046"/>
          </a:xfrm>
          <a:prstGeom prst="rect">
            <a:avLst/>
          </a:prstGeom>
        </p:spPr>
      </p:pic>
    </p:spTree>
    <p:extLst>
      <p:ext uri="{BB962C8B-B14F-4D97-AF65-F5344CB8AC3E}">
        <p14:creationId xmlns:p14="http://schemas.microsoft.com/office/powerpoint/2010/main" val="1161799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3329</Words>
  <Application>Microsoft Office PowerPoint</Application>
  <PresentationFormat>Widescreen</PresentationFormat>
  <Paragraphs>240</Paragraphs>
  <Slides>58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58</vt:i4>
      </vt:variant>
    </vt:vector>
  </HeadingPairs>
  <TitlesOfParts>
    <vt:vector size="66" baseType="lpstr">
      <vt:lpstr>Arial</vt:lpstr>
      <vt:lpstr>Arial</vt:lpstr>
      <vt:lpstr>Calibri</vt:lpstr>
      <vt:lpstr>Calibri Light</vt:lpstr>
      <vt:lpstr>Helvetica Neue</vt:lpstr>
      <vt:lpstr>Tahoma</vt:lpstr>
      <vt:lpstr>Verdana</vt:lpstr>
      <vt:lpstr>Office Theme</vt:lpstr>
      <vt:lpstr>Normandy-Part 2</vt:lpstr>
      <vt:lpstr>Normandy</vt:lpstr>
      <vt:lpstr>D-Day Beaches</vt:lpstr>
      <vt:lpstr>Omaha Beach</vt:lpstr>
      <vt:lpstr>Omaha Beach</vt:lpstr>
      <vt:lpstr>Arromanches-les-Bains</vt:lpstr>
      <vt:lpstr>Point du Hoc</vt:lpstr>
      <vt:lpstr>American Cemetery</vt:lpstr>
      <vt:lpstr>Bayeux</vt:lpstr>
      <vt:lpstr>Bayeux: Musée de la Tapisserie </vt:lpstr>
      <vt:lpstr>Honfleur</vt:lpstr>
      <vt:lpstr>Honfleur: le vieux bassin</vt:lpstr>
      <vt:lpstr>Honfleur</vt:lpstr>
      <vt:lpstr>Honfleur:   Église Ste-Catherine </vt:lpstr>
      <vt:lpstr>Honfleur: Eugène Boudin</vt:lpstr>
      <vt:lpstr>Honfleur: Les Maisons Satie</vt:lpstr>
      <vt:lpstr>Le Havre </vt:lpstr>
      <vt:lpstr>Musée d'art moderne André Malraux </vt:lpstr>
      <vt:lpstr>Lisieux  </vt:lpstr>
      <vt:lpstr>Sainte Thérèse</vt:lpstr>
      <vt:lpstr>Lisieux: Basilique de Sainte-Thérèse</vt:lpstr>
      <vt:lpstr>Lisieux: Basilique de Sainte-Thérèse</vt:lpstr>
      <vt:lpstr>Lisieux</vt:lpstr>
      <vt:lpstr>The Crypt</vt:lpstr>
      <vt:lpstr>Lisieux: Cathédral Saint-Pierre</vt:lpstr>
      <vt:lpstr>Deauville</vt:lpstr>
      <vt:lpstr>Deauville</vt:lpstr>
      <vt:lpstr>Deauville</vt:lpstr>
      <vt:lpstr>Cherbourg</vt:lpstr>
      <vt:lpstr>Cherbourg</vt:lpstr>
      <vt:lpstr>PowerPoint Presentation</vt:lpstr>
      <vt:lpstr>Mont Saint Michel</vt:lpstr>
      <vt:lpstr>Mont Saint-Michel</vt:lpstr>
      <vt:lpstr>Mont Saint-Michel</vt:lpstr>
      <vt:lpstr>Mont Saint Michel</vt:lpstr>
      <vt:lpstr>PowerPoint Presentation</vt:lpstr>
      <vt:lpstr>PowerPoint Presentation</vt:lpstr>
      <vt:lpstr>Agneau pré-salé</vt:lpstr>
      <vt:lpstr>Religion</vt:lpstr>
      <vt:lpstr>Religion</vt:lpstr>
      <vt:lpstr>Gastronomy: It’s all about the cow (and apples)</vt:lpstr>
      <vt:lpstr>Gastronomy- un peu d’histoire</vt:lpstr>
      <vt:lpstr>Gastronomy: Bon appétit?</vt:lpstr>
      <vt:lpstr>Gastronomy: A Table!</vt:lpstr>
      <vt:lpstr>Gastronomy: There’s only so much a truffle can do…</vt:lpstr>
      <vt:lpstr>Gastronomy</vt:lpstr>
      <vt:lpstr>Gastronomy: Maybe Stick to the Cheese</vt:lpstr>
      <vt:lpstr>Gastronomy: </vt:lpstr>
      <vt:lpstr>Gastronomy- Wine Substitutes</vt:lpstr>
      <vt:lpstr>Norman Temperament</vt:lpstr>
      <vt:lpstr>Les Beaux Arts: 17th Century</vt:lpstr>
      <vt:lpstr>Les Beaux Arts: From across the Sea</vt:lpstr>
      <vt:lpstr>Les Beaux Arts: Romanticism vs. Realism</vt:lpstr>
      <vt:lpstr>Les Beaux Arts: Impressionism</vt:lpstr>
      <vt:lpstr>PowerPoint Presentation</vt:lpstr>
      <vt:lpstr>PowerPoint Presentation</vt:lpstr>
      <vt:lpstr>Ordebec, Calvados, Normandy</vt:lpstr>
      <vt:lpstr>And l’Armée Furieuse- does it exist? Come back next week &amp; find out…..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Phyllis Dimick</dc:creator>
  <cp:lastModifiedBy>Phyllis Dimick</cp:lastModifiedBy>
  <cp:revision>2</cp:revision>
  <dcterms:created xsi:type="dcterms:W3CDTF">2016-12-05T21:04:44Z</dcterms:created>
  <dcterms:modified xsi:type="dcterms:W3CDTF">2016-12-05T21:05:42Z</dcterms:modified>
</cp:coreProperties>
</file>